
<file path=[Content_Types].xml><?xml version="1.0" encoding="utf-8"?>
<Types xmlns="http://schemas.openxmlformats.org/package/2006/content-types">
  <Default Extension="gif" ContentType="video/unknown"/>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handoutMasterIdLst>
    <p:handoutMasterId r:id="rId27"/>
  </p:handoutMasterIdLst>
  <p:sldIdLst>
    <p:sldId id="411" r:id="rId2"/>
    <p:sldId id="526" r:id="rId3"/>
    <p:sldId id="506" r:id="rId4"/>
    <p:sldId id="509" r:id="rId5"/>
    <p:sldId id="546" r:id="rId6"/>
    <p:sldId id="547" r:id="rId7"/>
    <p:sldId id="497" r:id="rId8"/>
    <p:sldId id="517" r:id="rId9"/>
    <p:sldId id="518" r:id="rId10"/>
    <p:sldId id="519" r:id="rId11"/>
    <p:sldId id="520" r:id="rId12"/>
    <p:sldId id="521" r:id="rId13"/>
    <p:sldId id="522" r:id="rId14"/>
    <p:sldId id="530" r:id="rId15"/>
    <p:sldId id="505" r:id="rId16"/>
    <p:sldId id="523" r:id="rId17"/>
    <p:sldId id="533" r:id="rId18"/>
    <p:sldId id="539" r:id="rId19"/>
    <p:sldId id="535" r:id="rId20"/>
    <p:sldId id="536" r:id="rId21"/>
    <p:sldId id="534" r:id="rId22"/>
    <p:sldId id="537" r:id="rId23"/>
    <p:sldId id="538" r:id="rId24"/>
    <p:sldId id="540" r:id="rId25"/>
  </p:sldIdLst>
  <p:sldSz cx="21607463" cy="12152313"/>
  <p:notesSz cx="6858000" cy="9144000"/>
  <p:defaultTextStyle>
    <a:defPPr>
      <a:defRPr lang="fr-FR"/>
    </a:defPPr>
    <a:lvl1pPr algn="l" defTabSz="1076006" rtl="0" fontAlgn="base">
      <a:spcBef>
        <a:spcPct val="0"/>
      </a:spcBef>
      <a:spcAft>
        <a:spcPct val="0"/>
      </a:spcAft>
      <a:defRPr sz="5600" kern="1200">
        <a:solidFill>
          <a:schemeClr val="tx1"/>
        </a:solidFill>
        <a:latin typeface="Arial" pitchFamily="34" charset="0"/>
        <a:ea typeface="ＭＳ Ｐゴシック" pitchFamily="34" charset="-128"/>
        <a:cs typeface="+mn-cs"/>
      </a:defRPr>
    </a:lvl1pPr>
    <a:lvl2pPr marL="1076006" indent="-618941" algn="l" defTabSz="1076006" rtl="0" fontAlgn="base">
      <a:spcBef>
        <a:spcPct val="0"/>
      </a:spcBef>
      <a:spcAft>
        <a:spcPct val="0"/>
      </a:spcAft>
      <a:defRPr sz="5600" kern="1200">
        <a:solidFill>
          <a:schemeClr val="tx1"/>
        </a:solidFill>
        <a:latin typeface="Arial" pitchFamily="34" charset="0"/>
        <a:ea typeface="ＭＳ Ｐゴシック" pitchFamily="34" charset="-128"/>
        <a:cs typeface="+mn-cs"/>
      </a:defRPr>
    </a:lvl2pPr>
    <a:lvl3pPr marL="2155185" indent="-1241059" algn="l" defTabSz="1076006" rtl="0" fontAlgn="base">
      <a:spcBef>
        <a:spcPct val="0"/>
      </a:spcBef>
      <a:spcAft>
        <a:spcPct val="0"/>
      </a:spcAft>
      <a:defRPr sz="5600" kern="1200">
        <a:solidFill>
          <a:schemeClr val="tx1"/>
        </a:solidFill>
        <a:latin typeface="Arial" pitchFamily="34" charset="0"/>
        <a:ea typeface="ＭＳ Ｐゴシック" pitchFamily="34" charset="-128"/>
        <a:cs typeface="+mn-cs"/>
      </a:defRPr>
    </a:lvl3pPr>
    <a:lvl4pPr marL="3235951" indent="-1864761" algn="l" defTabSz="1076006" rtl="0" fontAlgn="base">
      <a:spcBef>
        <a:spcPct val="0"/>
      </a:spcBef>
      <a:spcAft>
        <a:spcPct val="0"/>
      </a:spcAft>
      <a:defRPr sz="5600" kern="1200">
        <a:solidFill>
          <a:schemeClr val="tx1"/>
        </a:solidFill>
        <a:latin typeface="Arial" pitchFamily="34" charset="0"/>
        <a:ea typeface="ＭＳ Ｐゴシック" pitchFamily="34" charset="-128"/>
        <a:cs typeface="+mn-cs"/>
      </a:defRPr>
    </a:lvl4pPr>
    <a:lvl5pPr marL="4313546" indent="-2485287" algn="l" defTabSz="1076006" rtl="0" fontAlgn="base">
      <a:spcBef>
        <a:spcPct val="0"/>
      </a:spcBef>
      <a:spcAft>
        <a:spcPct val="0"/>
      </a:spcAft>
      <a:defRPr sz="5600" kern="1200">
        <a:solidFill>
          <a:schemeClr val="tx1"/>
        </a:solidFill>
        <a:latin typeface="Arial" pitchFamily="34" charset="0"/>
        <a:ea typeface="ＭＳ Ｐゴシック" pitchFamily="34" charset="-128"/>
        <a:cs typeface="+mn-cs"/>
      </a:defRPr>
    </a:lvl5pPr>
    <a:lvl6pPr marL="2285323" algn="l" defTabSz="914130" rtl="0" eaLnBrk="1" latinLnBrk="0" hangingPunct="1">
      <a:defRPr sz="5600" kern="1200">
        <a:solidFill>
          <a:schemeClr val="tx1"/>
        </a:solidFill>
        <a:latin typeface="Arial" pitchFamily="34" charset="0"/>
        <a:ea typeface="ＭＳ Ｐゴシック" pitchFamily="34" charset="-128"/>
        <a:cs typeface="+mn-cs"/>
      </a:defRPr>
    </a:lvl6pPr>
    <a:lvl7pPr marL="2742387" algn="l" defTabSz="914130" rtl="0" eaLnBrk="1" latinLnBrk="0" hangingPunct="1">
      <a:defRPr sz="5600" kern="1200">
        <a:solidFill>
          <a:schemeClr val="tx1"/>
        </a:solidFill>
        <a:latin typeface="Arial" pitchFamily="34" charset="0"/>
        <a:ea typeface="ＭＳ Ｐゴシック" pitchFamily="34" charset="-128"/>
        <a:cs typeface="+mn-cs"/>
      </a:defRPr>
    </a:lvl7pPr>
    <a:lvl8pPr marL="3199451" algn="l" defTabSz="914130" rtl="0" eaLnBrk="1" latinLnBrk="0" hangingPunct="1">
      <a:defRPr sz="5600" kern="1200">
        <a:solidFill>
          <a:schemeClr val="tx1"/>
        </a:solidFill>
        <a:latin typeface="Arial" pitchFamily="34" charset="0"/>
        <a:ea typeface="ＭＳ Ｐゴシック" pitchFamily="34" charset="-128"/>
        <a:cs typeface="+mn-cs"/>
      </a:defRPr>
    </a:lvl8pPr>
    <a:lvl9pPr marL="3656515" algn="l" defTabSz="914130" rtl="0" eaLnBrk="1" latinLnBrk="0" hangingPunct="1">
      <a:defRPr sz="5600"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3828">
          <p15:clr>
            <a:srgbClr val="A4A3A4"/>
          </p15:clr>
        </p15:guide>
        <p15:guide id="2" pos="6806">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50FE"/>
    <a:srgbClr val="2B1BFD"/>
    <a:srgbClr val="C30000"/>
    <a:srgbClr val="29ABE2"/>
    <a:srgbClr val="0076FF"/>
    <a:srgbClr val="0049FF"/>
    <a:srgbClr val="E346FF"/>
    <a:srgbClr val="AE40FF"/>
    <a:srgbClr val="87D4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84314" autoAdjust="0"/>
  </p:normalViewPr>
  <p:slideViewPr>
    <p:cSldViewPr snapToGrid="0" snapToObjects="1">
      <p:cViewPr varScale="1">
        <p:scale>
          <a:sx n="53" d="100"/>
          <a:sy n="53" d="100"/>
        </p:scale>
        <p:origin x="1248" y="90"/>
      </p:cViewPr>
      <p:guideLst>
        <p:guide orient="horz" pos="3828"/>
        <p:guide pos="680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2" d="100"/>
        <a:sy n="72" d="100"/>
      </p:scale>
      <p:origin x="0" y="0"/>
    </p:cViewPr>
  </p:sorterViewPr>
  <p:notesViewPr>
    <p:cSldViewPr snapToGrid="0" snapToObjects="1">
      <p:cViewPr varScale="1">
        <p:scale>
          <a:sx n="87" d="100"/>
          <a:sy n="87" d="100"/>
        </p:scale>
        <p:origin x="3904" y="20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陈翔" userId="5407c88e3235b4bd" providerId="LiveId" clId="{363DEEFD-D3B5-4A05-A04E-6A6D4D549A83}"/>
    <pc:docChg chg="modSld">
      <pc:chgData name="陈翔" userId="5407c88e3235b4bd" providerId="LiveId" clId="{363DEEFD-D3B5-4A05-A04E-6A6D4D549A83}" dt="2025-03-07T11:52:09.646" v="41" actId="20577"/>
      <pc:docMkLst>
        <pc:docMk/>
      </pc:docMkLst>
      <pc:sldChg chg="modSp mod">
        <pc:chgData name="陈翔" userId="5407c88e3235b4bd" providerId="LiveId" clId="{363DEEFD-D3B5-4A05-A04E-6A6D4D549A83}" dt="2025-03-07T11:52:09.646" v="41" actId="20577"/>
        <pc:sldMkLst>
          <pc:docMk/>
          <pc:sldMk cId="625173529" sldId="539"/>
        </pc:sldMkLst>
        <pc:spChg chg="mod">
          <ac:chgData name="陈翔" userId="5407c88e3235b4bd" providerId="LiveId" clId="{363DEEFD-D3B5-4A05-A04E-6A6D4D549A83}" dt="2025-03-07T11:52:09.646" v="41" actId="20577"/>
          <ac:spMkLst>
            <pc:docMk/>
            <pc:sldMk cId="625173529" sldId="539"/>
            <ac:spMk id="5" creationId="{C5BFE430-9CE8-4A53-824C-542521F6EE26}"/>
          </ac:spMkLst>
        </pc:spChg>
      </pc:sldChg>
      <pc:sldChg chg="modSp">
        <pc:chgData name="陈翔" userId="5407c88e3235b4bd" providerId="LiveId" clId="{363DEEFD-D3B5-4A05-A04E-6A6D4D549A83}" dt="2025-03-07T11:40:05.074" v="32" actId="20577"/>
        <pc:sldMkLst>
          <pc:docMk/>
          <pc:sldMk cId="2201784183" sldId="546"/>
        </pc:sldMkLst>
        <pc:spChg chg="mod">
          <ac:chgData name="陈翔" userId="5407c88e3235b4bd" providerId="LiveId" clId="{363DEEFD-D3B5-4A05-A04E-6A6D4D549A83}" dt="2025-03-07T11:40:05.074" v="32" actId="20577"/>
          <ac:spMkLst>
            <pc:docMk/>
            <pc:sldMk cId="2201784183" sldId="546"/>
            <ac:spMk id="3" creationId="{00000000-0000-0000-0000-000000000000}"/>
          </ac:spMkLst>
        </pc:spChg>
      </pc:sldChg>
      <pc:sldChg chg="modSp">
        <pc:chgData name="陈翔" userId="5407c88e3235b4bd" providerId="LiveId" clId="{363DEEFD-D3B5-4A05-A04E-6A6D4D549A83}" dt="2025-03-07T11:41:29.376" v="39" actId="20577"/>
        <pc:sldMkLst>
          <pc:docMk/>
          <pc:sldMk cId="2467056754" sldId="547"/>
        </pc:sldMkLst>
        <pc:spChg chg="mod">
          <ac:chgData name="陈翔" userId="5407c88e3235b4bd" providerId="LiveId" clId="{363DEEFD-D3B5-4A05-A04E-6A6D4D549A83}" dt="2025-03-07T11:41:29.376" v="39" actId="20577"/>
          <ac:spMkLst>
            <pc:docMk/>
            <pc:sldMk cId="2467056754" sldId="547"/>
            <ac:spMk id="3" creationId="{00000000-0000-0000-0000-000000000000}"/>
          </ac:spMkLst>
        </pc:spChg>
      </pc:sldChg>
    </pc:docChg>
  </pc:docChgLst>
  <pc:docChgLst>
    <pc:chgData name="张 陈翔" userId="5407c88e3235b4bd" providerId="LiveId" clId="{E58C6E38-EAA4-42CB-82FE-F5D1190EF849}"/>
    <pc:docChg chg="undo custSel delSld modSld">
      <pc:chgData name="张 陈翔" userId="5407c88e3235b4bd" providerId="LiveId" clId="{E58C6E38-EAA4-42CB-82FE-F5D1190EF849}" dt="2024-02-29T22:25:00.879" v="372" actId="208"/>
      <pc:docMkLst>
        <pc:docMk/>
      </pc:docMkLst>
      <pc:sldChg chg="modSp mod">
        <pc:chgData name="张 陈翔" userId="5407c88e3235b4bd" providerId="LiveId" clId="{E58C6E38-EAA4-42CB-82FE-F5D1190EF849}" dt="2024-02-29T20:51:08.588" v="45" actId="20577"/>
        <pc:sldMkLst>
          <pc:docMk/>
          <pc:sldMk cId="0" sldId="411"/>
        </pc:sldMkLst>
        <pc:spChg chg="mod">
          <ac:chgData name="张 陈翔" userId="5407c88e3235b4bd" providerId="LiveId" clId="{E58C6E38-EAA4-42CB-82FE-F5D1190EF849}" dt="2024-02-29T20:50:23.816" v="26" actId="20577"/>
          <ac:spMkLst>
            <pc:docMk/>
            <pc:sldMk cId="0" sldId="411"/>
            <ac:spMk id="2" creationId="{00000000-0000-0000-0000-000000000000}"/>
          </ac:spMkLst>
        </pc:spChg>
        <pc:spChg chg="mod">
          <ac:chgData name="张 陈翔" userId="5407c88e3235b4bd" providerId="LiveId" clId="{E58C6E38-EAA4-42CB-82FE-F5D1190EF849}" dt="2024-02-29T20:50:51.228" v="32"/>
          <ac:spMkLst>
            <pc:docMk/>
            <pc:sldMk cId="0" sldId="411"/>
            <ac:spMk id="10242" creationId="{00000000-0000-0000-0000-000000000000}"/>
          </ac:spMkLst>
        </pc:spChg>
        <pc:spChg chg="mod">
          <ac:chgData name="张 陈翔" userId="5407c88e3235b4bd" providerId="LiveId" clId="{E58C6E38-EAA4-42CB-82FE-F5D1190EF849}" dt="2024-02-29T20:51:08.588" v="45" actId="20577"/>
          <ac:spMkLst>
            <pc:docMk/>
            <pc:sldMk cId="0" sldId="411"/>
            <ac:spMk id="10243" creationId="{00000000-0000-0000-0000-000000000000}"/>
          </ac:spMkLst>
        </pc:spChg>
      </pc:sldChg>
      <pc:sldChg chg="modSp mod">
        <pc:chgData name="张 陈翔" userId="5407c88e3235b4bd" providerId="LiveId" clId="{E58C6E38-EAA4-42CB-82FE-F5D1190EF849}" dt="2024-02-29T21:00:13.689" v="231" actId="6549"/>
        <pc:sldMkLst>
          <pc:docMk/>
          <pc:sldMk cId="1511581348" sldId="505"/>
        </pc:sldMkLst>
        <pc:spChg chg="mod">
          <ac:chgData name="张 陈翔" userId="5407c88e3235b4bd" providerId="LiveId" clId="{E58C6E38-EAA4-42CB-82FE-F5D1190EF849}" dt="2024-02-29T20:59:46.886" v="229" actId="20577"/>
          <ac:spMkLst>
            <pc:docMk/>
            <pc:sldMk cId="1511581348" sldId="505"/>
            <ac:spMk id="2" creationId="{00000000-0000-0000-0000-000000000000}"/>
          </ac:spMkLst>
        </pc:spChg>
        <pc:spChg chg="mod">
          <ac:chgData name="张 陈翔" userId="5407c88e3235b4bd" providerId="LiveId" clId="{E58C6E38-EAA4-42CB-82FE-F5D1190EF849}" dt="2024-02-29T21:00:13.689" v="231" actId="6549"/>
          <ac:spMkLst>
            <pc:docMk/>
            <pc:sldMk cId="1511581348" sldId="505"/>
            <ac:spMk id="3" creationId="{00000000-0000-0000-0000-000000000000}"/>
          </ac:spMkLst>
        </pc:spChg>
      </pc:sldChg>
      <pc:sldChg chg="modNotesTx">
        <pc:chgData name="张 陈翔" userId="5407c88e3235b4bd" providerId="LiveId" clId="{E58C6E38-EAA4-42CB-82FE-F5D1190EF849}" dt="2024-02-29T22:03:43.436" v="350" actId="20577"/>
        <pc:sldMkLst>
          <pc:docMk/>
          <pc:sldMk cId="3972113941" sldId="519"/>
        </pc:sldMkLst>
      </pc:sldChg>
      <pc:sldChg chg="modSp">
        <pc:chgData name="张 陈翔" userId="5407c88e3235b4bd" providerId="LiveId" clId="{E58C6E38-EAA4-42CB-82FE-F5D1190EF849}" dt="2024-02-29T21:00:32.609" v="245" actId="20577"/>
        <pc:sldMkLst>
          <pc:docMk/>
          <pc:sldMk cId="3181824120" sldId="523"/>
        </pc:sldMkLst>
        <pc:spChg chg="mod">
          <ac:chgData name="张 陈翔" userId="5407c88e3235b4bd" providerId="LiveId" clId="{E58C6E38-EAA4-42CB-82FE-F5D1190EF849}" dt="2024-02-29T21:00:32.609" v="245" actId="20577"/>
          <ac:spMkLst>
            <pc:docMk/>
            <pc:sldMk cId="3181824120" sldId="523"/>
            <ac:spMk id="9" creationId="{00000000-0000-0000-0000-000000000000}"/>
          </ac:spMkLst>
        </pc:spChg>
      </pc:sldChg>
      <pc:sldChg chg="modSp mod">
        <pc:chgData name="张 陈翔" userId="5407c88e3235b4bd" providerId="LiveId" clId="{E58C6E38-EAA4-42CB-82FE-F5D1190EF849}" dt="2024-02-29T21:01:25.167" v="249" actId="20577"/>
        <pc:sldMkLst>
          <pc:docMk/>
          <pc:sldMk cId="1128910596" sldId="533"/>
        </pc:sldMkLst>
        <pc:spChg chg="mod">
          <ac:chgData name="张 陈翔" userId="5407c88e3235b4bd" providerId="LiveId" clId="{E58C6E38-EAA4-42CB-82FE-F5D1190EF849}" dt="2024-02-29T21:01:25.167" v="249" actId="20577"/>
          <ac:spMkLst>
            <pc:docMk/>
            <pc:sldMk cId="1128910596" sldId="533"/>
            <ac:spMk id="3" creationId="{00000000-0000-0000-0000-000000000000}"/>
          </ac:spMkLst>
        </pc:spChg>
      </pc:sldChg>
      <pc:sldChg chg="modSp mod">
        <pc:chgData name="张 陈翔" userId="5407c88e3235b4bd" providerId="LiveId" clId="{E58C6E38-EAA4-42CB-82FE-F5D1190EF849}" dt="2024-02-29T21:04:03.779" v="317" actId="6549"/>
        <pc:sldMkLst>
          <pc:docMk/>
          <pc:sldMk cId="2098943545" sldId="534"/>
        </pc:sldMkLst>
        <pc:spChg chg="mod">
          <ac:chgData name="张 陈翔" userId="5407c88e3235b4bd" providerId="LiveId" clId="{E58C6E38-EAA4-42CB-82FE-F5D1190EF849}" dt="2024-02-29T21:04:03.779" v="317" actId="6549"/>
          <ac:spMkLst>
            <pc:docMk/>
            <pc:sldMk cId="2098943545" sldId="534"/>
            <ac:spMk id="2" creationId="{00000000-0000-0000-0000-000000000000}"/>
          </ac:spMkLst>
        </pc:spChg>
      </pc:sldChg>
      <pc:sldChg chg="modSp mod">
        <pc:chgData name="张 陈翔" userId="5407c88e3235b4bd" providerId="LiveId" clId="{E58C6E38-EAA4-42CB-82FE-F5D1190EF849}" dt="2024-02-29T21:03:49.474" v="311" actId="20577"/>
        <pc:sldMkLst>
          <pc:docMk/>
          <pc:sldMk cId="1409698969" sldId="535"/>
        </pc:sldMkLst>
        <pc:spChg chg="mod">
          <ac:chgData name="张 陈翔" userId="5407c88e3235b4bd" providerId="LiveId" clId="{E58C6E38-EAA4-42CB-82FE-F5D1190EF849}" dt="2024-02-29T21:03:49.474" v="311" actId="20577"/>
          <ac:spMkLst>
            <pc:docMk/>
            <pc:sldMk cId="1409698969" sldId="535"/>
            <ac:spMk id="3" creationId="{C97FFD06-10D7-CE41-A322-1F33CF462DD2}"/>
          </ac:spMkLst>
        </pc:spChg>
      </pc:sldChg>
      <pc:sldChg chg="modSp mod">
        <pc:chgData name="张 陈翔" userId="5407c88e3235b4bd" providerId="LiveId" clId="{E58C6E38-EAA4-42CB-82FE-F5D1190EF849}" dt="2024-02-29T21:03:54.901" v="316" actId="20577"/>
        <pc:sldMkLst>
          <pc:docMk/>
          <pc:sldMk cId="2419312119" sldId="536"/>
        </pc:sldMkLst>
        <pc:spChg chg="mod">
          <ac:chgData name="张 陈翔" userId="5407c88e3235b4bd" providerId="LiveId" clId="{E58C6E38-EAA4-42CB-82FE-F5D1190EF849}" dt="2024-02-29T21:03:54.901" v="316" actId="20577"/>
          <ac:spMkLst>
            <pc:docMk/>
            <pc:sldMk cId="2419312119" sldId="536"/>
            <ac:spMk id="3" creationId="{C97FFD06-10D7-CE41-A322-1F33CF462DD2}"/>
          </ac:spMkLst>
        </pc:spChg>
      </pc:sldChg>
      <pc:sldChg chg="addSp delSp modSp mod">
        <pc:chgData name="张 陈翔" userId="5407c88e3235b4bd" providerId="LiveId" clId="{E58C6E38-EAA4-42CB-82FE-F5D1190EF849}" dt="2024-02-29T22:25:00.879" v="372" actId="208"/>
        <pc:sldMkLst>
          <pc:docMk/>
          <pc:sldMk cId="3630594438" sldId="537"/>
        </pc:sldMkLst>
        <pc:spChg chg="mod">
          <ac:chgData name="张 陈翔" userId="5407c88e3235b4bd" providerId="LiveId" clId="{E58C6E38-EAA4-42CB-82FE-F5D1190EF849}" dt="2024-02-29T21:04:13.095" v="322" actId="20577"/>
          <ac:spMkLst>
            <pc:docMk/>
            <pc:sldMk cId="3630594438" sldId="537"/>
            <ac:spMk id="3" creationId="{C97FFD06-10D7-CE41-A322-1F33CF462DD2}"/>
          </ac:spMkLst>
        </pc:spChg>
        <pc:spChg chg="add del mod">
          <ac:chgData name="张 陈翔" userId="5407c88e3235b4bd" providerId="LiveId" clId="{E58C6E38-EAA4-42CB-82FE-F5D1190EF849}" dt="2024-02-29T22:23:53.592" v="358" actId="478"/>
          <ac:spMkLst>
            <pc:docMk/>
            <pc:sldMk cId="3630594438" sldId="537"/>
            <ac:spMk id="4" creationId="{F6FE4385-713C-4EB3-93DB-138812D5B4EE}"/>
          </ac:spMkLst>
        </pc:spChg>
        <pc:spChg chg="add mod">
          <ac:chgData name="张 陈翔" userId="5407c88e3235b4bd" providerId="LiveId" clId="{E58C6E38-EAA4-42CB-82FE-F5D1190EF849}" dt="2024-02-29T22:25:00.879" v="372" actId="208"/>
          <ac:spMkLst>
            <pc:docMk/>
            <pc:sldMk cId="3630594438" sldId="537"/>
            <ac:spMk id="7" creationId="{1A50E743-6E4A-4AC6-A4D3-4692D662EDFD}"/>
          </ac:spMkLst>
        </pc:spChg>
      </pc:sldChg>
      <pc:sldChg chg="modSp mod">
        <pc:chgData name="张 陈翔" userId="5407c88e3235b4bd" providerId="LiveId" clId="{E58C6E38-EAA4-42CB-82FE-F5D1190EF849}" dt="2024-02-29T21:04:18.137" v="327" actId="20577"/>
        <pc:sldMkLst>
          <pc:docMk/>
          <pc:sldMk cId="1169034328" sldId="538"/>
        </pc:sldMkLst>
        <pc:spChg chg="mod">
          <ac:chgData name="张 陈翔" userId="5407c88e3235b4bd" providerId="LiveId" clId="{E58C6E38-EAA4-42CB-82FE-F5D1190EF849}" dt="2024-02-29T21:04:18.137" v="327" actId="20577"/>
          <ac:spMkLst>
            <pc:docMk/>
            <pc:sldMk cId="1169034328" sldId="538"/>
            <ac:spMk id="3" creationId="{C97FFD06-10D7-CE41-A322-1F33CF462DD2}"/>
          </ac:spMkLst>
        </pc:spChg>
      </pc:sldChg>
      <pc:sldChg chg="addSp delSp modSp mod">
        <pc:chgData name="张 陈翔" userId="5407c88e3235b4bd" providerId="LiveId" clId="{E58C6E38-EAA4-42CB-82FE-F5D1190EF849}" dt="2024-02-29T21:03:38.198" v="308" actId="20577"/>
        <pc:sldMkLst>
          <pc:docMk/>
          <pc:sldMk cId="625173529" sldId="539"/>
        </pc:sldMkLst>
        <pc:spChg chg="mod">
          <ac:chgData name="张 陈翔" userId="5407c88e3235b4bd" providerId="LiveId" clId="{E58C6E38-EAA4-42CB-82FE-F5D1190EF849}" dt="2024-02-29T21:03:38.198" v="308" actId="20577"/>
          <ac:spMkLst>
            <pc:docMk/>
            <pc:sldMk cId="625173529" sldId="539"/>
            <ac:spMk id="3" creationId="{10B1D16D-B1DF-A945-A439-E89DD2C4A2A9}"/>
          </ac:spMkLst>
        </pc:spChg>
        <pc:spChg chg="add mod">
          <ac:chgData name="张 陈翔" userId="5407c88e3235b4bd" providerId="LiveId" clId="{E58C6E38-EAA4-42CB-82FE-F5D1190EF849}" dt="2024-02-29T21:03:12.494" v="265" actId="14100"/>
          <ac:spMkLst>
            <pc:docMk/>
            <pc:sldMk cId="625173529" sldId="539"/>
            <ac:spMk id="5" creationId="{C5BFE430-9CE8-4A53-824C-542521F6EE26}"/>
          </ac:spMkLst>
        </pc:spChg>
        <pc:picChg chg="del">
          <ac:chgData name="张 陈翔" userId="5407c88e3235b4bd" providerId="LiveId" clId="{E58C6E38-EAA4-42CB-82FE-F5D1190EF849}" dt="2024-02-29T21:01:52.337" v="250" actId="478"/>
          <ac:picMkLst>
            <pc:docMk/>
            <pc:sldMk cId="625173529" sldId="539"/>
            <ac:picMk id="6" creationId="{4B8A102C-C5EF-4B50-903D-2BE4782C4F73}"/>
          </ac:picMkLst>
        </pc:picChg>
      </pc:sldChg>
      <pc:sldChg chg="modSp mod">
        <pc:chgData name="张 陈翔" userId="5407c88e3235b4bd" providerId="LiveId" clId="{E58C6E38-EAA4-42CB-82FE-F5D1190EF849}" dt="2024-02-29T21:04:23.636" v="332" actId="20577"/>
        <pc:sldMkLst>
          <pc:docMk/>
          <pc:sldMk cId="1583989397" sldId="540"/>
        </pc:sldMkLst>
        <pc:spChg chg="mod">
          <ac:chgData name="张 陈翔" userId="5407c88e3235b4bd" providerId="LiveId" clId="{E58C6E38-EAA4-42CB-82FE-F5D1190EF849}" dt="2024-02-29T21:04:23.636" v="332" actId="20577"/>
          <ac:spMkLst>
            <pc:docMk/>
            <pc:sldMk cId="1583989397" sldId="540"/>
            <ac:spMk id="3" creationId="{806FF6B9-9273-4148-A823-C810B59E6834}"/>
          </ac:spMkLst>
        </pc:spChg>
      </pc:sldChg>
      <pc:sldChg chg="del">
        <pc:chgData name="张 陈翔" userId="5407c88e3235b4bd" providerId="LiveId" clId="{E58C6E38-EAA4-42CB-82FE-F5D1190EF849}" dt="2024-02-29T20:48:24.956" v="0" actId="47"/>
        <pc:sldMkLst>
          <pc:docMk/>
          <pc:sldMk cId="57929665" sldId="544"/>
        </pc:sldMkLst>
      </pc:sldChg>
      <pc:sldChg chg="modSp mod modAnim">
        <pc:chgData name="张 陈翔" userId="5407c88e3235b4bd" providerId="LiveId" clId="{E58C6E38-EAA4-42CB-82FE-F5D1190EF849}" dt="2024-02-29T20:57:03.299" v="176" actId="20577"/>
        <pc:sldMkLst>
          <pc:docMk/>
          <pc:sldMk cId="2201784183" sldId="546"/>
        </pc:sldMkLst>
        <pc:spChg chg="mod">
          <ac:chgData name="张 陈翔" userId="5407c88e3235b4bd" providerId="LiveId" clId="{E58C6E38-EAA4-42CB-82FE-F5D1190EF849}" dt="2024-02-29T20:55:52.800" v="148" actId="20577"/>
          <ac:spMkLst>
            <pc:docMk/>
            <pc:sldMk cId="2201784183" sldId="546"/>
            <ac:spMk id="2" creationId="{00000000-0000-0000-0000-000000000000}"/>
          </ac:spMkLst>
        </pc:spChg>
        <pc:spChg chg="mod">
          <ac:chgData name="张 陈翔" userId="5407c88e3235b4bd" providerId="LiveId" clId="{E58C6E38-EAA4-42CB-82FE-F5D1190EF849}" dt="2024-02-29T20:57:03.299" v="176" actId="20577"/>
          <ac:spMkLst>
            <pc:docMk/>
            <pc:sldMk cId="2201784183" sldId="546"/>
            <ac:spMk id="3" creationId="{00000000-0000-0000-0000-000000000000}"/>
          </ac:spMkLst>
        </pc:spChg>
      </pc:sldChg>
      <pc:sldChg chg="modSp mod modAnim">
        <pc:chgData name="张 陈翔" userId="5407c88e3235b4bd" providerId="LiveId" clId="{E58C6E38-EAA4-42CB-82FE-F5D1190EF849}" dt="2024-02-29T20:58:50.720" v="206"/>
        <pc:sldMkLst>
          <pc:docMk/>
          <pc:sldMk cId="2467056754" sldId="547"/>
        </pc:sldMkLst>
        <pc:spChg chg="mod">
          <ac:chgData name="张 陈翔" userId="5407c88e3235b4bd" providerId="LiveId" clId="{E58C6E38-EAA4-42CB-82FE-F5D1190EF849}" dt="2024-02-29T20:57:20.193" v="189" actId="20577"/>
          <ac:spMkLst>
            <pc:docMk/>
            <pc:sldMk cId="2467056754" sldId="547"/>
            <ac:spMk id="2" creationId="{00000000-0000-0000-0000-000000000000}"/>
          </ac:spMkLst>
        </pc:spChg>
        <pc:spChg chg="mod">
          <ac:chgData name="张 陈翔" userId="5407c88e3235b4bd" providerId="LiveId" clId="{E58C6E38-EAA4-42CB-82FE-F5D1190EF849}" dt="2024-02-29T20:58:50.720" v="206"/>
          <ac:spMkLst>
            <pc:docMk/>
            <pc:sldMk cId="2467056754" sldId="547"/>
            <ac:spMk id="3"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defTabSz="1080272" fontAlgn="auto">
              <a:spcBef>
                <a:spcPts val="0"/>
              </a:spcBef>
              <a:spcAft>
                <a:spcPts val="0"/>
              </a:spcAft>
              <a:defRPr sz="1200">
                <a:latin typeface="+mn-lt"/>
                <a:ea typeface="+mn-ea"/>
                <a:cs typeface="+mn-cs"/>
              </a:defRPr>
            </a:lvl1pPr>
          </a:lstStyle>
          <a:p>
            <a:pPr>
              <a:defRPr/>
            </a:pPr>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defTabSz="1079500">
              <a:defRPr sz="1200">
                <a:latin typeface="Calibri" pitchFamily="34" charset="0"/>
                <a:cs typeface="Arial" pitchFamily="34" charset="0"/>
              </a:defRPr>
            </a:lvl1pPr>
          </a:lstStyle>
          <a:p>
            <a:fld id="{C07EC9EE-03D4-4BE9-81E3-3F253B1DAEA7}" type="datetimeFigureOut">
              <a:rPr lang="fr-FR" altLang="en-US"/>
              <a:pPr/>
              <a:t>07/03/2025</a:t>
            </a:fld>
            <a:endParaRPr lang="fr-FR" altLang="en-US"/>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defTabSz="1080272" fontAlgn="auto">
              <a:spcBef>
                <a:spcPts val="0"/>
              </a:spcBef>
              <a:spcAft>
                <a:spcPts val="0"/>
              </a:spcAft>
              <a:defRPr sz="1200">
                <a:latin typeface="+mn-lt"/>
                <a:ea typeface="+mn-ea"/>
                <a:cs typeface="+mn-cs"/>
              </a:defRPr>
            </a:lvl1pPr>
          </a:lstStyle>
          <a:p>
            <a:pPr>
              <a:defRPr/>
            </a:pPr>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defTabSz="1079500">
              <a:defRPr sz="1200">
                <a:latin typeface="Calibri" pitchFamily="34" charset="0"/>
                <a:cs typeface="Arial" pitchFamily="34" charset="0"/>
              </a:defRPr>
            </a:lvl1pPr>
          </a:lstStyle>
          <a:p>
            <a:fld id="{B3D5F0BC-1F8E-4FCD-8309-E4D3E5DDF4EB}" type="slidenum">
              <a:rPr lang="fr-FR" altLang="en-US"/>
              <a:pPr/>
              <a:t>‹#›</a:t>
            </a:fld>
            <a:endParaRPr lang="fr-FR" altLang="en-US"/>
          </a:p>
        </p:txBody>
      </p:sp>
    </p:spTree>
    <p:extLst>
      <p:ext uri="{BB962C8B-B14F-4D97-AF65-F5344CB8AC3E}">
        <p14:creationId xmlns:p14="http://schemas.microsoft.com/office/powerpoint/2010/main" val="39132849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defTabSz="1080272" fontAlgn="auto">
              <a:spcBef>
                <a:spcPts val="0"/>
              </a:spcBef>
              <a:spcAft>
                <a:spcPts val="0"/>
              </a:spcAft>
              <a:defRPr sz="1200">
                <a:latin typeface="+mn-lt"/>
                <a:ea typeface="+mn-ea"/>
                <a:cs typeface="+mn-cs"/>
              </a:defRPr>
            </a:lvl1pPr>
          </a:lstStyle>
          <a:p>
            <a:pPr>
              <a:defRPr/>
            </a:pPr>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defTabSz="1079500">
              <a:defRPr sz="1200">
                <a:latin typeface="Calibri" pitchFamily="34" charset="0"/>
                <a:cs typeface="Arial" pitchFamily="34" charset="0"/>
              </a:defRPr>
            </a:lvl1pPr>
          </a:lstStyle>
          <a:p>
            <a:fld id="{62F98F35-A692-442E-98A5-AD134C0C9163}" type="datetimeFigureOut">
              <a:rPr lang="fr-FR" altLang="en-US"/>
              <a:pPr/>
              <a:t>07/03/2025</a:t>
            </a:fld>
            <a:endParaRPr lang="fr-FR" altLang="en-US"/>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fr-FR" noProof="0"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bodyPr>
          <a:lstStyle/>
          <a:p>
            <a:pPr lvl="0"/>
            <a:r>
              <a:rPr lang="fr-CH" altLang="en-US" dirty="0"/>
              <a:t>Cliquez pour modifier les styles du texte du masque</a:t>
            </a:r>
          </a:p>
          <a:p>
            <a:pPr lvl="0"/>
            <a:r>
              <a:rPr lang="fr-CH" altLang="en-US" dirty="0"/>
              <a:t>	Deuxième niveau</a:t>
            </a:r>
          </a:p>
          <a:p>
            <a:pPr lvl="2"/>
            <a:r>
              <a:rPr lang="fr-CH" altLang="en-US" dirty="0"/>
              <a:t>Troisième niveau</a:t>
            </a:r>
          </a:p>
          <a:p>
            <a:pPr lvl="3"/>
            <a:r>
              <a:rPr lang="fr-CH" altLang="en-US" dirty="0"/>
              <a:t>Quatrième niveau</a:t>
            </a:r>
          </a:p>
          <a:p>
            <a:pPr lvl="4"/>
            <a:r>
              <a:rPr lang="fr-CH" altLang="en-US" dirty="0"/>
              <a:t>Cinquième niveau</a:t>
            </a:r>
            <a:endParaRPr lang="fr-FR" altLang="en-US" dirty="0"/>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defTabSz="1080272" fontAlgn="auto">
              <a:spcBef>
                <a:spcPts val="0"/>
              </a:spcBef>
              <a:spcAft>
                <a:spcPts val="0"/>
              </a:spcAft>
              <a:defRPr sz="1200">
                <a:latin typeface="+mn-lt"/>
                <a:ea typeface="+mn-ea"/>
                <a:cs typeface="+mn-cs"/>
              </a:defRPr>
            </a:lvl1pPr>
          </a:lstStyle>
          <a:p>
            <a:pPr>
              <a:defRPr/>
            </a:pPr>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defTabSz="1079500">
              <a:defRPr sz="1200">
                <a:latin typeface="Calibri" pitchFamily="34" charset="0"/>
                <a:cs typeface="Arial" pitchFamily="34" charset="0"/>
              </a:defRPr>
            </a:lvl1pPr>
          </a:lstStyle>
          <a:p>
            <a:fld id="{5CF4D4B0-780D-41F9-9370-45CE228C2F35}" type="slidenum">
              <a:rPr lang="fr-FR" altLang="en-US"/>
              <a:pPr/>
              <a:t>‹#›</a:t>
            </a:fld>
            <a:endParaRPr lang="fr-FR" altLang="en-US"/>
          </a:p>
        </p:txBody>
      </p:sp>
    </p:spTree>
    <p:extLst>
      <p:ext uri="{BB962C8B-B14F-4D97-AF65-F5344CB8AC3E}">
        <p14:creationId xmlns:p14="http://schemas.microsoft.com/office/powerpoint/2010/main" val="1150559857"/>
      </p:ext>
    </p:extLst>
  </p:cSld>
  <p:clrMap bg1="lt1" tx1="dk1" bg2="lt2" tx2="dk2" accent1="accent1" accent2="accent2" accent3="accent3" accent4="accent4" accent5="accent5" accent6="accent6" hlink="hlink" folHlink="folHlink"/>
  <p:notesStyle>
    <a:lvl1pPr algn="l" defTabSz="1076006" rtl="0" eaLnBrk="0" fontAlgn="base" hangingPunct="0">
      <a:spcBef>
        <a:spcPct val="30000"/>
      </a:spcBef>
      <a:spcAft>
        <a:spcPct val="0"/>
      </a:spcAft>
      <a:defRPr sz="1000" kern="1200">
        <a:solidFill>
          <a:schemeClr val="tx1"/>
        </a:solidFill>
        <a:latin typeface="+mn-lt"/>
        <a:ea typeface="ＭＳ Ｐゴシック" charset="0"/>
        <a:cs typeface="ＭＳ Ｐゴシック" charset="0"/>
      </a:defRPr>
    </a:lvl1pPr>
    <a:lvl2pPr marL="1076006" algn="l" defTabSz="1076006" rtl="0" eaLnBrk="0" fontAlgn="base" hangingPunct="0">
      <a:spcBef>
        <a:spcPct val="30000"/>
      </a:spcBef>
      <a:spcAft>
        <a:spcPct val="0"/>
      </a:spcAft>
      <a:defRPr sz="1000" kern="1200">
        <a:solidFill>
          <a:schemeClr val="tx1"/>
        </a:solidFill>
        <a:latin typeface="+mn-lt"/>
        <a:ea typeface="ＭＳ Ｐゴシック" charset="0"/>
        <a:cs typeface="+mn-cs"/>
      </a:defRPr>
    </a:lvl2pPr>
    <a:lvl3pPr marL="2155185" algn="l" defTabSz="1076006" rtl="0" eaLnBrk="0" fontAlgn="base" hangingPunct="0">
      <a:spcBef>
        <a:spcPct val="30000"/>
      </a:spcBef>
      <a:spcAft>
        <a:spcPct val="0"/>
      </a:spcAft>
      <a:defRPr sz="1000" kern="1200">
        <a:solidFill>
          <a:schemeClr val="tx1"/>
        </a:solidFill>
        <a:latin typeface="+mn-lt"/>
        <a:ea typeface="ＭＳ Ｐゴシック" charset="0"/>
        <a:cs typeface="+mn-cs"/>
      </a:defRPr>
    </a:lvl3pPr>
    <a:lvl4pPr marL="3235951" algn="l" defTabSz="1076006" rtl="0" eaLnBrk="0" fontAlgn="base" hangingPunct="0">
      <a:spcBef>
        <a:spcPct val="30000"/>
      </a:spcBef>
      <a:spcAft>
        <a:spcPct val="0"/>
      </a:spcAft>
      <a:defRPr sz="1000" kern="1200">
        <a:solidFill>
          <a:schemeClr val="tx1"/>
        </a:solidFill>
        <a:latin typeface="+mn-lt"/>
        <a:ea typeface="ＭＳ Ｐゴシック" charset="0"/>
        <a:cs typeface="+mn-cs"/>
      </a:defRPr>
    </a:lvl4pPr>
    <a:lvl5pPr marL="4313546" algn="l" defTabSz="1076006" rtl="0" eaLnBrk="0" fontAlgn="base" hangingPunct="0">
      <a:spcBef>
        <a:spcPct val="30000"/>
      </a:spcBef>
      <a:spcAft>
        <a:spcPct val="0"/>
      </a:spcAft>
      <a:defRPr sz="1000" kern="1200">
        <a:solidFill>
          <a:schemeClr val="tx1"/>
        </a:solidFill>
        <a:latin typeface="+mn-lt"/>
        <a:ea typeface="ＭＳ Ｐゴシック" charset="0"/>
        <a:cs typeface="+mn-cs"/>
      </a:defRPr>
    </a:lvl5pPr>
    <a:lvl6pPr marL="5398563" algn="l" defTabSz="1079711" rtl="0" eaLnBrk="1" latinLnBrk="0" hangingPunct="1">
      <a:defRPr sz="2800" kern="1200">
        <a:solidFill>
          <a:schemeClr val="tx1"/>
        </a:solidFill>
        <a:latin typeface="+mn-lt"/>
        <a:ea typeface="+mn-ea"/>
        <a:cs typeface="+mn-cs"/>
      </a:defRPr>
    </a:lvl6pPr>
    <a:lvl7pPr marL="6478278" algn="l" defTabSz="1079711" rtl="0" eaLnBrk="1" latinLnBrk="0" hangingPunct="1">
      <a:defRPr sz="2800" kern="1200">
        <a:solidFill>
          <a:schemeClr val="tx1"/>
        </a:solidFill>
        <a:latin typeface="+mn-lt"/>
        <a:ea typeface="+mn-ea"/>
        <a:cs typeface="+mn-cs"/>
      </a:defRPr>
    </a:lvl7pPr>
    <a:lvl8pPr marL="7557989" algn="l" defTabSz="1079711" rtl="0" eaLnBrk="1" latinLnBrk="0" hangingPunct="1">
      <a:defRPr sz="2800" kern="1200">
        <a:solidFill>
          <a:schemeClr val="tx1"/>
        </a:solidFill>
        <a:latin typeface="+mn-lt"/>
        <a:ea typeface="+mn-ea"/>
        <a:cs typeface="+mn-cs"/>
      </a:defRPr>
    </a:lvl8pPr>
    <a:lvl9pPr marL="8637704" algn="l" defTabSz="1079711" rtl="0" eaLnBrk="1" latinLnBrk="0" hangingPunct="1">
      <a:defRPr sz="2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en.wikipedia.org/wiki/Ammonium"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Cover page, no text</a:t>
            </a:r>
            <a:r>
              <a:rPr lang="en-US" baseline="0" dirty="0"/>
              <a:t> spoken</a:t>
            </a:r>
            <a:endParaRPr lang="en-US" dirty="0"/>
          </a:p>
        </p:txBody>
      </p:sp>
      <p:sp>
        <p:nvSpPr>
          <p:cNvPr id="4" name="Slide Number Placeholder 3"/>
          <p:cNvSpPr>
            <a:spLocks noGrp="1"/>
          </p:cNvSpPr>
          <p:nvPr>
            <p:ph type="sldNum" sz="quarter" idx="10"/>
          </p:nvPr>
        </p:nvSpPr>
        <p:spPr/>
        <p:txBody>
          <a:bodyPr/>
          <a:lstStyle/>
          <a:p>
            <a:fld id="{5CF4D4B0-780D-41F9-9370-45CE228C2F35}" type="slidenum">
              <a:rPr lang="fr-FR" altLang="en-US" smtClean="0"/>
              <a:pPr/>
              <a:t>1</a:t>
            </a:fld>
            <a:endParaRPr lang="fr-FR" altLang="en-US"/>
          </a:p>
        </p:txBody>
      </p:sp>
    </p:spTree>
    <p:extLst>
      <p:ext uri="{BB962C8B-B14F-4D97-AF65-F5344CB8AC3E}">
        <p14:creationId xmlns:p14="http://schemas.microsoft.com/office/powerpoint/2010/main" val="9135208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kern="1200" dirty="0">
                <a:solidFill>
                  <a:schemeClr val="tx1"/>
                </a:solidFill>
                <a:effectLst/>
                <a:latin typeface="+mn-lt"/>
                <a:ea typeface="ＭＳ Ｐゴシック" charset="0"/>
                <a:cs typeface="ＭＳ Ｐゴシック" charset="0"/>
              </a:rPr>
              <a:t>Once the photoresist is patterned by the photolithography step, we can now etch the Cr in step 4. Either dry etching by plasma or wet etching is possible. Here we show a simple wet etching method that does not require a sophisticated plasma tool. A convenient and well known Cr etch is a solution of Perchloric acid (HClO4) (6% wt.) and Ceric Ammonium nitrate (</a:t>
            </a:r>
            <a:r>
              <a:rPr lang="en-GB" b="0" i="0" u="none" strike="noStrike" dirty="0">
                <a:solidFill>
                  <a:srgbClr val="3366CC"/>
                </a:solidFill>
                <a:effectLst/>
                <a:latin typeface="Arial" panose="020B0604020202020204" pitchFamily="34" charset="0"/>
                <a:hlinkClick r:id="rId3" tooltip="Ammonium"/>
              </a:rPr>
              <a:t>(NH</a:t>
            </a:r>
            <a:r>
              <a:rPr lang="en-GB" b="0" i="0" u="none" strike="noStrike" baseline="-25000" dirty="0">
                <a:solidFill>
                  <a:srgbClr val="3366CC"/>
                </a:solidFill>
                <a:effectLst/>
                <a:latin typeface="Arial" panose="020B0604020202020204" pitchFamily="34" charset="0"/>
                <a:hlinkClick r:id="rId3" tooltip="Ammonium"/>
              </a:rPr>
              <a:t>4</a:t>
            </a:r>
            <a:r>
              <a:rPr lang="en-GB" b="0" i="0" u="none" strike="noStrike" dirty="0">
                <a:solidFill>
                  <a:srgbClr val="3366CC"/>
                </a:solidFill>
                <a:effectLst/>
                <a:latin typeface="Arial" panose="020B0604020202020204" pitchFamily="34" charset="0"/>
                <a:hlinkClick r:id="rId3" tooltip="Ammonium"/>
              </a:rPr>
              <a:t>)</a:t>
            </a:r>
            <a:r>
              <a:rPr lang="en-GB" b="0" i="0" baseline="-25000" dirty="0">
                <a:solidFill>
                  <a:srgbClr val="202122"/>
                </a:solidFill>
                <a:effectLst/>
                <a:latin typeface="Arial" panose="020B0604020202020204" pitchFamily="34" charset="0"/>
              </a:rPr>
              <a:t>2</a:t>
            </a:r>
            <a:r>
              <a:rPr lang="en-GB" b="0" i="0" dirty="0">
                <a:solidFill>
                  <a:srgbClr val="202122"/>
                </a:solidFill>
                <a:effectLst/>
                <a:latin typeface="Arial" panose="020B0604020202020204" pitchFamily="34" charset="0"/>
              </a:rPr>
              <a:t>[Ce(NO</a:t>
            </a:r>
            <a:r>
              <a:rPr lang="en-GB" b="0" i="0" baseline="-25000" dirty="0">
                <a:solidFill>
                  <a:srgbClr val="202122"/>
                </a:solidFill>
                <a:effectLst/>
                <a:latin typeface="Arial" panose="020B0604020202020204" pitchFamily="34" charset="0"/>
              </a:rPr>
              <a:t>3</a:t>
            </a:r>
            <a:r>
              <a:rPr lang="en-GB" b="0" i="0" dirty="0">
                <a:solidFill>
                  <a:srgbClr val="202122"/>
                </a:solidFill>
                <a:effectLst/>
                <a:latin typeface="Arial" panose="020B0604020202020204" pitchFamily="34" charset="0"/>
              </a:rPr>
              <a:t>)</a:t>
            </a:r>
            <a:r>
              <a:rPr lang="en-GB" b="0" i="0" baseline="-25000" dirty="0">
                <a:solidFill>
                  <a:srgbClr val="202122"/>
                </a:solidFill>
                <a:effectLst/>
                <a:latin typeface="Arial" panose="020B0604020202020204" pitchFamily="34" charset="0"/>
              </a:rPr>
              <a:t>6</a:t>
            </a:r>
            <a:r>
              <a:rPr lang="en-GB" b="0" i="0" dirty="0">
                <a:solidFill>
                  <a:srgbClr val="202122"/>
                </a:solidFill>
                <a:effectLst/>
                <a:latin typeface="Arial" panose="020B0604020202020204" pitchFamily="34" charset="0"/>
              </a:rPr>
              <a:t>].)</a:t>
            </a:r>
            <a:r>
              <a:rPr lang="en-US" sz="1000" kern="1200" dirty="0">
                <a:solidFill>
                  <a:schemeClr val="tx1"/>
                </a:solidFill>
                <a:effectLst/>
                <a:latin typeface="+mn-lt"/>
                <a:ea typeface="ＭＳ Ｐゴシック" charset="0"/>
                <a:cs typeface="ＭＳ Ｐゴシック" charset="0"/>
              </a:rPr>
              <a:t> (9%wt) of striking orange color</a:t>
            </a:r>
            <a:r>
              <a:rPr lang="en-US" sz="1000" kern="1200" baseline="0" dirty="0">
                <a:solidFill>
                  <a:schemeClr val="tx1"/>
                </a:solidFill>
                <a:effectLst/>
                <a:latin typeface="+mn-lt"/>
                <a:ea typeface="ＭＳ Ｐゴシック" charset="0"/>
                <a:cs typeface="ＭＳ Ｐゴシック" charset="0"/>
              </a:rPr>
              <a:t> as shown on the upper right corner. </a:t>
            </a:r>
            <a:r>
              <a:rPr lang="en-US" sz="1000" kern="1200" dirty="0">
                <a:solidFill>
                  <a:schemeClr val="tx1"/>
                </a:solidFill>
                <a:effectLst/>
                <a:latin typeface="+mn-lt"/>
                <a:ea typeface="ＭＳ Ｐゴシック" charset="0"/>
                <a:cs typeface="ＭＳ Ｐゴシック" charset="0"/>
              </a:rPr>
              <a:t>The wafer with the photoresist pattern is placed into the Cr etch solution. Parameters to control are the etch rate (um/min) and the selectivity to the photoresist (which is almost infinite for this type of acid based</a:t>
            </a:r>
            <a:r>
              <a:rPr lang="en-US" sz="1000" kern="1200" baseline="0" dirty="0">
                <a:solidFill>
                  <a:schemeClr val="tx1"/>
                </a:solidFill>
                <a:effectLst/>
                <a:latin typeface="+mn-lt"/>
                <a:ea typeface="ＭＳ Ｐゴシック" charset="0"/>
                <a:cs typeface="ＭＳ Ｐゴシック" charset="0"/>
              </a:rPr>
              <a:t> </a:t>
            </a:r>
            <a:r>
              <a:rPr lang="en-US" sz="1000" kern="1200" dirty="0">
                <a:solidFill>
                  <a:schemeClr val="tx1"/>
                </a:solidFill>
                <a:effectLst/>
                <a:latin typeface="+mn-lt"/>
                <a:ea typeface="ＭＳ Ｐゴシック" charset="0"/>
                <a:cs typeface="ＭＳ Ｐゴシック" charset="0"/>
              </a:rPr>
              <a:t>wet etching).</a:t>
            </a:r>
          </a:p>
          <a:p>
            <a:endParaRPr lang="en-US" sz="1000" kern="1200" dirty="0">
              <a:solidFill>
                <a:schemeClr val="tx1"/>
              </a:solidFill>
              <a:effectLst/>
              <a:latin typeface="+mn-lt"/>
              <a:ea typeface="ＭＳ Ｐゴシック" charset="0"/>
              <a:cs typeface="ＭＳ Ｐゴシック" charset="0"/>
            </a:endParaRPr>
          </a:p>
          <a:p>
            <a:r>
              <a:rPr lang="en-US" sz="1000" kern="1200" dirty="0">
                <a:solidFill>
                  <a:schemeClr val="tx1"/>
                </a:solidFill>
                <a:effectLst/>
                <a:latin typeface="+mn-lt"/>
                <a:ea typeface="ＭＳ Ｐゴシック" charset="0"/>
                <a:cs typeface="ＭＳ Ｐゴシック" charset="0"/>
              </a:rPr>
              <a:t>After the Cr is completely etched through, a strong color contrast appears on the wafer. At this point, the photoresist is also removed by a so-called stripping process followed by thorough rinsing and cleaning. A careful inspection under an optical microscope shows the details of the micro-patterned Cr heaters. On the photographs</a:t>
            </a:r>
            <a:r>
              <a:rPr lang="en-US" sz="1000" kern="1200" baseline="0" dirty="0">
                <a:solidFill>
                  <a:schemeClr val="tx1"/>
                </a:solidFill>
                <a:effectLst/>
                <a:latin typeface="+mn-lt"/>
                <a:ea typeface="ＭＳ Ｐゴシック" charset="0"/>
                <a:cs typeface="ＭＳ Ｐゴシック" charset="0"/>
              </a:rPr>
              <a:t> we</a:t>
            </a:r>
            <a:r>
              <a:rPr lang="en-US" sz="1000" kern="1200" dirty="0">
                <a:solidFill>
                  <a:schemeClr val="tx1"/>
                </a:solidFill>
                <a:effectLst/>
                <a:latin typeface="+mn-lt"/>
                <a:ea typeface="ＭＳ Ｐゴシック" charset="0"/>
                <a:cs typeface="ＭＳ Ｐゴシック" charset="0"/>
              </a:rPr>
              <a:t> can see the quality of the Cr pattern</a:t>
            </a:r>
            <a:r>
              <a:rPr lang="en-US" sz="1000" kern="1200" baseline="0" dirty="0">
                <a:solidFill>
                  <a:schemeClr val="tx1"/>
                </a:solidFill>
                <a:effectLst/>
                <a:latin typeface="+mn-lt"/>
                <a:ea typeface="ＭＳ Ｐゴシック" charset="0"/>
                <a:cs typeface="ＭＳ Ｐゴシック" charset="0"/>
              </a:rPr>
              <a:t> on the SiO2 layer.</a:t>
            </a:r>
            <a:endParaRPr lang="en-US" dirty="0"/>
          </a:p>
        </p:txBody>
      </p:sp>
      <p:sp>
        <p:nvSpPr>
          <p:cNvPr id="4" name="Slide Number Placeholder 3"/>
          <p:cNvSpPr>
            <a:spLocks noGrp="1"/>
          </p:cNvSpPr>
          <p:nvPr>
            <p:ph type="sldNum" sz="quarter" idx="10"/>
          </p:nvPr>
        </p:nvSpPr>
        <p:spPr/>
        <p:txBody>
          <a:bodyPr/>
          <a:lstStyle/>
          <a:p>
            <a:fld id="{5CF4D4B0-780D-41F9-9370-45CE228C2F35}" type="slidenum">
              <a:rPr lang="fr-FR" altLang="en-US" smtClean="0"/>
              <a:pPr/>
              <a:t>10</a:t>
            </a:fld>
            <a:endParaRPr lang="fr-FR" altLang="en-US"/>
          </a:p>
        </p:txBody>
      </p:sp>
    </p:spTree>
    <p:extLst>
      <p:ext uri="{BB962C8B-B14F-4D97-AF65-F5344CB8AC3E}">
        <p14:creationId xmlns:p14="http://schemas.microsoft.com/office/powerpoint/2010/main" val="22162149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kern="1200" dirty="0">
                <a:solidFill>
                  <a:schemeClr val="tx1"/>
                </a:solidFill>
                <a:effectLst/>
                <a:latin typeface="+mn-lt"/>
                <a:ea typeface="ＭＳ Ｐゴシック" charset="0"/>
                <a:cs typeface="ＭＳ Ｐゴシック" charset="0"/>
              </a:rPr>
              <a:t>Step number 5</a:t>
            </a:r>
            <a:r>
              <a:rPr lang="en-US" sz="1000" kern="1200" baseline="0" dirty="0">
                <a:solidFill>
                  <a:schemeClr val="tx1"/>
                </a:solidFill>
                <a:effectLst/>
                <a:latin typeface="+mn-lt"/>
                <a:ea typeface="ＭＳ Ｐゴシック" charset="0"/>
                <a:cs typeface="ＭＳ Ｐゴシック" charset="0"/>
              </a:rPr>
              <a:t> </a:t>
            </a:r>
            <a:r>
              <a:rPr lang="en-US" sz="1000" kern="1200" dirty="0">
                <a:solidFill>
                  <a:schemeClr val="tx1"/>
                </a:solidFill>
                <a:effectLst/>
                <a:latin typeface="+mn-lt"/>
                <a:ea typeface="ＭＳ Ｐゴシック" charset="0"/>
                <a:cs typeface="ＭＳ Ｐゴシック" charset="0"/>
              </a:rPr>
              <a:t>is the</a:t>
            </a:r>
            <a:r>
              <a:rPr lang="en-US" sz="1000" kern="1200" baseline="0" dirty="0">
                <a:solidFill>
                  <a:schemeClr val="tx1"/>
                </a:solidFill>
                <a:effectLst/>
                <a:latin typeface="+mn-lt"/>
                <a:ea typeface="ＭＳ Ｐゴシック" charset="0"/>
                <a:cs typeface="ＭＳ Ｐゴシック" charset="0"/>
              </a:rPr>
              <a:t> second</a:t>
            </a:r>
            <a:r>
              <a:rPr lang="en-US" sz="1000" kern="1200" dirty="0">
                <a:solidFill>
                  <a:schemeClr val="tx1"/>
                </a:solidFill>
                <a:effectLst/>
                <a:latin typeface="+mn-lt"/>
                <a:ea typeface="ＭＳ Ｐゴシック" charset="0"/>
                <a:cs typeface="ＭＳ Ｐゴシック" charset="0"/>
              </a:rPr>
              <a:t> photolithography that is used to pattern the layout of the free-standing SiO2 beam.</a:t>
            </a:r>
            <a:r>
              <a:rPr lang="en-US" sz="1000" kern="1200" baseline="0" dirty="0">
                <a:solidFill>
                  <a:schemeClr val="tx1"/>
                </a:solidFill>
                <a:effectLst/>
                <a:latin typeface="+mn-lt"/>
                <a:ea typeface="ＭＳ Ｐゴシック" charset="0"/>
                <a:cs typeface="ＭＳ Ｐゴシック" charset="0"/>
              </a:rPr>
              <a:t> It also serves to define </a:t>
            </a:r>
            <a:r>
              <a:rPr lang="en-US" sz="1000" kern="1200" dirty="0">
                <a:solidFill>
                  <a:schemeClr val="tx1"/>
                </a:solidFill>
                <a:effectLst/>
                <a:latin typeface="+mn-lt"/>
                <a:ea typeface="ＭＳ Ｐゴシック" charset="0"/>
                <a:cs typeface="ＭＳ Ｐゴシック" charset="0"/>
              </a:rPr>
              <a:t>the aperture for the anisotropic silicon etch to actually release the beam from the substrate</a:t>
            </a:r>
            <a:r>
              <a:rPr lang="en-US" sz="1000" kern="1200" baseline="0" dirty="0">
                <a:solidFill>
                  <a:schemeClr val="tx1"/>
                </a:solidFill>
                <a:effectLst/>
                <a:latin typeface="+mn-lt"/>
                <a:ea typeface="ＭＳ Ｐゴシック" charset="0"/>
                <a:cs typeface="ＭＳ Ｐゴシック" charset="0"/>
              </a:rPr>
              <a:t> by controlled </a:t>
            </a:r>
            <a:r>
              <a:rPr lang="en-US" sz="1000" kern="1200" baseline="0" dirty="0" err="1">
                <a:solidFill>
                  <a:schemeClr val="tx1"/>
                </a:solidFill>
                <a:effectLst/>
                <a:latin typeface="+mn-lt"/>
                <a:ea typeface="ＭＳ Ｐゴシック" charset="0"/>
                <a:cs typeface="ＭＳ Ｐゴシック" charset="0"/>
              </a:rPr>
              <a:t>underetching</a:t>
            </a:r>
            <a:r>
              <a:rPr lang="en-US" sz="1000" kern="1200" baseline="0" dirty="0">
                <a:solidFill>
                  <a:schemeClr val="tx1"/>
                </a:solidFill>
                <a:effectLst/>
                <a:latin typeface="+mn-lt"/>
                <a:ea typeface="ＭＳ Ｐゴシック" charset="0"/>
                <a:cs typeface="ＭＳ Ｐゴシック" charset="0"/>
              </a:rPr>
              <a:t>.</a:t>
            </a:r>
            <a:endParaRPr lang="en-US" sz="1000" kern="1200" dirty="0">
              <a:solidFill>
                <a:schemeClr val="tx1"/>
              </a:solidFill>
              <a:effectLst/>
              <a:latin typeface="+mn-lt"/>
              <a:ea typeface="ＭＳ Ｐゴシック" charset="0"/>
              <a:cs typeface="ＭＳ Ｐゴシック" charset="0"/>
            </a:endParaRPr>
          </a:p>
          <a:p>
            <a:r>
              <a:rPr lang="en-US" sz="1000" kern="1200" dirty="0">
                <a:solidFill>
                  <a:schemeClr val="tx1"/>
                </a:solidFill>
                <a:effectLst/>
                <a:latin typeface="+mn-lt"/>
                <a:ea typeface="ＭＳ Ｐゴシック" charset="0"/>
                <a:cs typeface="ＭＳ Ｐゴシック" charset="0"/>
              </a:rPr>
              <a:t>Like in the previous UV-lithography step, we start with a cleaning of the wafer surface, followed by spin-coating of the photoresist, associated temperature steps for pre-baking and solvent removal.</a:t>
            </a:r>
          </a:p>
          <a:p>
            <a:r>
              <a:rPr lang="en-US" sz="1000" kern="1200" dirty="0">
                <a:solidFill>
                  <a:schemeClr val="tx1"/>
                </a:solidFill>
                <a:effectLst/>
                <a:latin typeface="+mn-lt"/>
                <a:ea typeface="ＭＳ Ｐゴシック" charset="0"/>
                <a:cs typeface="ＭＳ Ｐゴシック" charset="0"/>
              </a:rPr>
              <a:t>Then we align with micrometer precision the </a:t>
            </a:r>
            <a:r>
              <a:rPr lang="en-US" sz="1000" kern="1200" dirty="0" err="1">
                <a:solidFill>
                  <a:schemeClr val="tx1"/>
                </a:solidFill>
                <a:effectLst/>
                <a:latin typeface="+mn-lt"/>
                <a:ea typeface="ＭＳ Ｐゴシック" charset="0"/>
                <a:cs typeface="ＭＳ Ｐゴシック" charset="0"/>
              </a:rPr>
              <a:t>photomask</a:t>
            </a:r>
            <a:r>
              <a:rPr lang="en-US" sz="1000" kern="1200" dirty="0">
                <a:solidFill>
                  <a:schemeClr val="tx1"/>
                </a:solidFill>
                <a:effectLst/>
                <a:latin typeface="+mn-lt"/>
                <a:ea typeface="ＭＳ Ｐゴシック" charset="0"/>
                <a:cs typeface="ＭＳ Ｐゴシック" charset="0"/>
              </a:rPr>
              <a:t> on a dedicated mask aligner in the cleanroom to the previous layer and perform the UV exposure, followed by photoresist development. The corresponding pattern is shown here on the left with the CAD mask layout.</a:t>
            </a:r>
            <a:r>
              <a:rPr lang="en-US" sz="1000" kern="1200" baseline="0" dirty="0">
                <a:solidFill>
                  <a:schemeClr val="tx1"/>
                </a:solidFill>
                <a:effectLst/>
                <a:latin typeface="+mn-lt"/>
                <a:ea typeface="ＭＳ Ｐゴシック" charset="0"/>
                <a:cs typeface="ＭＳ Ｐゴシック" charset="0"/>
              </a:rPr>
              <a:t> T</a:t>
            </a:r>
            <a:r>
              <a:rPr lang="en-US" sz="1000" kern="1200" dirty="0">
                <a:solidFill>
                  <a:schemeClr val="tx1"/>
                </a:solidFill>
                <a:effectLst/>
                <a:latin typeface="+mn-lt"/>
                <a:ea typeface="ＭＳ Ｐゴシック" charset="0"/>
                <a:cs typeface="ＭＳ Ｐゴシック" charset="0"/>
              </a:rPr>
              <a:t>he right hand side</a:t>
            </a:r>
            <a:r>
              <a:rPr lang="en-US" sz="1000" kern="1200" baseline="0" dirty="0">
                <a:solidFill>
                  <a:schemeClr val="tx1"/>
                </a:solidFill>
                <a:effectLst/>
                <a:latin typeface="+mn-lt"/>
                <a:ea typeface="ＭＳ Ｐゴシック" charset="0"/>
                <a:cs typeface="ＭＳ Ｐゴシック" charset="0"/>
              </a:rPr>
              <a:t> shows</a:t>
            </a:r>
            <a:r>
              <a:rPr lang="en-US" sz="1000" kern="1200" dirty="0">
                <a:solidFill>
                  <a:schemeClr val="tx1"/>
                </a:solidFill>
                <a:effectLst/>
                <a:latin typeface="+mn-lt"/>
                <a:ea typeface="ＭＳ Ｐゴシック" charset="0"/>
                <a:cs typeface="ＭＳ Ｐゴシック" charset="0"/>
              </a:rPr>
              <a:t> the zoomed optical photo of one particular device. One can see clearly the two layers now, the shape of the cantilever in</a:t>
            </a:r>
            <a:r>
              <a:rPr lang="en-US" sz="1000" kern="1200" baseline="0" dirty="0">
                <a:solidFill>
                  <a:schemeClr val="tx1"/>
                </a:solidFill>
                <a:effectLst/>
                <a:latin typeface="+mn-lt"/>
                <a:ea typeface="ＭＳ Ｐゴシック" charset="0"/>
                <a:cs typeface="ＭＳ Ｐゴシック" charset="0"/>
              </a:rPr>
              <a:t> photoresist defined in this second lithography, </a:t>
            </a:r>
            <a:r>
              <a:rPr lang="en-US" sz="1000" kern="1200" dirty="0">
                <a:solidFill>
                  <a:schemeClr val="tx1"/>
                </a:solidFill>
                <a:effectLst/>
                <a:latin typeface="+mn-lt"/>
                <a:ea typeface="ＭＳ Ｐゴシック" charset="0"/>
                <a:cs typeface="ＭＳ Ｐゴシック" charset="0"/>
              </a:rPr>
              <a:t>and the Cr that was defined in the first lithography</a:t>
            </a:r>
            <a:r>
              <a:rPr lang="en-US" sz="1000" kern="1200" baseline="0" dirty="0">
                <a:solidFill>
                  <a:schemeClr val="tx1"/>
                </a:solidFill>
                <a:effectLst/>
                <a:latin typeface="+mn-lt"/>
                <a:ea typeface="ＭＳ Ｐゴシック" charset="0"/>
                <a:cs typeface="ＭＳ Ｐゴシック" charset="0"/>
              </a:rPr>
              <a:t> step and that </a:t>
            </a:r>
            <a:r>
              <a:rPr lang="en-US" sz="1000" kern="1200" dirty="0">
                <a:solidFill>
                  <a:schemeClr val="tx1"/>
                </a:solidFill>
                <a:effectLst/>
                <a:latin typeface="+mn-lt"/>
                <a:ea typeface="ＭＳ Ｐゴシック" charset="0"/>
                <a:cs typeface="ＭＳ Ｐゴシック" charset="0"/>
              </a:rPr>
              <a:t>can be seen through the transparent photoresist. This allows checking that the alignment of the masks is within the tolerance specification.</a:t>
            </a:r>
          </a:p>
          <a:p>
            <a:endParaRPr lang="en-US" dirty="0"/>
          </a:p>
        </p:txBody>
      </p:sp>
      <p:sp>
        <p:nvSpPr>
          <p:cNvPr id="4" name="Slide Number Placeholder 3"/>
          <p:cNvSpPr>
            <a:spLocks noGrp="1"/>
          </p:cNvSpPr>
          <p:nvPr>
            <p:ph type="sldNum" sz="quarter" idx="10"/>
          </p:nvPr>
        </p:nvSpPr>
        <p:spPr/>
        <p:txBody>
          <a:bodyPr/>
          <a:lstStyle/>
          <a:p>
            <a:fld id="{5CF4D4B0-780D-41F9-9370-45CE228C2F35}" type="slidenum">
              <a:rPr lang="fr-FR" altLang="en-US" smtClean="0"/>
              <a:pPr/>
              <a:t>11</a:t>
            </a:fld>
            <a:endParaRPr lang="fr-FR" altLang="en-US"/>
          </a:p>
        </p:txBody>
      </p:sp>
    </p:spTree>
    <p:extLst>
      <p:ext uri="{BB962C8B-B14F-4D97-AF65-F5344CB8AC3E}">
        <p14:creationId xmlns:p14="http://schemas.microsoft.com/office/powerpoint/2010/main" val="2216214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kern="1200" dirty="0">
                <a:solidFill>
                  <a:schemeClr val="tx1"/>
                </a:solidFill>
                <a:effectLst/>
                <a:latin typeface="+mn-lt"/>
                <a:ea typeface="ＭＳ Ｐゴシック" charset="0"/>
                <a:cs typeface="ＭＳ Ｐゴシック" charset="0"/>
              </a:rPr>
              <a:t>In Step 6 we use the photoresist protection pattern from Step</a:t>
            </a:r>
            <a:r>
              <a:rPr lang="en-US" sz="1000" kern="1200" baseline="0" dirty="0">
                <a:solidFill>
                  <a:schemeClr val="tx1"/>
                </a:solidFill>
                <a:effectLst/>
                <a:latin typeface="+mn-lt"/>
                <a:ea typeface="ＭＳ Ｐゴシック" charset="0"/>
                <a:cs typeface="ＭＳ Ｐゴシック" charset="0"/>
              </a:rPr>
              <a:t> 5 to locally</a:t>
            </a:r>
            <a:r>
              <a:rPr lang="en-US" sz="1000" kern="1200" dirty="0">
                <a:solidFill>
                  <a:schemeClr val="tx1"/>
                </a:solidFill>
                <a:effectLst/>
                <a:latin typeface="+mn-lt"/>
                <a:ea typeface="ＭＳ Ｐゴシック" charset="0"/>
                <a:cs typeface="ＭＳ Ｐゴシック" charset="0"/>
              </a:rPr>
              <a:t> etch the SiO2 layer. Here we use buffered hydrofluoric acid (BHF). This etchant has a SiO2 etch rate of about 80nm/min.</a:t>
            </a:r>
            <a:r>
              <a:rPr lang="en-US" sz="1000" kern="1200" baseline="0" dirty="0">
                <a:solidFill>
                  <a:schemeClr val="tx1"/>
                </a:solidFill>
                <a:effectLst/>
                <a:latin typeface="+mn-lt"/>
                <a:ea typeface="ＭＳ Ｐゴシック" charset="0"/>
                <a:cs typeface="ＭＳ Ｐゴシック" charset="0"/>
              </a:rPr>
              <a:t> The etch </a:t>
            </a:r>
            <a:r>
              <a:rPr lang="en-US" sz="1000" kern="1200" dirty="0">
                <a:solidFill>
                  <a:schemeClr val="tx1"/>
                </a:solidFill>
                <a:effectLst/>
                <a:latin typeface="+mn-lt"/>
                <a:ea typeface="ＭＳ Ｐゴシック" charset="0"/>
                <a:cs typeface="ＭＳ Ｐゴシック" charset="0"/>
              </a:rPr>
              <a:t>selectivity between SiO2 and Si almost infinite. Thus, for etching the 1.5 um thick SiO2 we typically need about 20 min etch time, which stops naturally at the silicon surface.</a:t>
            </a:r>
          </a:p>
          <a:p>
            <a:endParaRPr lang="en-US" sz="1000" kern="1200" dirty="0">
              <a:solidFill>
                <a:schemeClr val="tx1"/>
              </a:solidFill>
              <a:effectLst/>
              <a:latin typeface="+mn-lt"/>
              <a:ea typeface="ＭＳ Ｐゴシック" charset="0"/>
              <a:cs typeface="ＭＳ Ｐゴシック" charset="0"/>
            </a:endParaRPr>
          </a:p>
          <a:p>
            <a:r>
              <a:rPr lang="en-US" sz="1000" kern="1200" dirty="0">
                <a:solidFill>
                  <a:schemeClr val="tx1"/>
                </a:solidFill>
                <a:effectLst/>
                <a:latin typeface="+mn-lt"/>
                <a:ea typeface="ＭＳ Ｐゴシック" charset="0"/>
                <a:cs typeface="ＭＳ Ｐゴシック" charset="0"/>
              </a:rPr>
              <a:t>Be cautious: BHF is very dangerous and strict safety measures have to be applied.</a:t>
            </a:r>
          </a:p>
          <a:p>
            <a:endParaRPr lang="en-US" sz="1000" kern="1200" dirty="0">
              <a:solidFill>
                <a:schemeClr val="tx1"/>
              </a:solidFill>
              <a:effectLst/>
              <a:latin typeface="+mn-lt"/>
              <a:ea typeface="ＭＳ Ｐゴシック" charset="0"/>
              <a:cs typeface="ＭＳ Ｐゴシック" charset="0"/>
            </a:endParaRPr>
          </a:p>
          <a:p>
            <a:r>
              <a:rPr lang="en-US" sz="1000" kern="1200" dirty="0">
                <a:solidFill>
                  <a:schemeClr val="tx1"/>
                </a:solidFill>
                <a:effectLst/>
                <a:latin typeface="+mn-lt"/>
                <a:ea typeface="ＭＳ Ｐゴシック" charset="0"/>
                <a:cs typeface="ＭＳ Ｐゴシック" charset="0"/>
              </a:rPr>
              <a:t>After the SiO2 etch, the photoresist can be stripped, exposing again the Cr layer. Please note, during the BHF etch, the Cr layer was completely covered by the photoresist and is thus not affected by the BHF solution.</a:t>
            </a:r>
          </a:p>
          <a:p>
            <a:endParaRPr lang="en-US" dirty="0"/>
          </a:p>
        </p:txBody>
      </p:sp>
      <p:sp>
        <p:nvSpPr>
          <p:cNvPr id="4" name="Slide Number Placeholder 3"/>
          <p:cNvSpPr>
            <a:spLocks noGrp="1"/>
          </p:cNvSpPr>
          <p:nvPr>
            <p:ph type="sldNum" sz="quarter" idx="10"/>
          </p:nvPr>
        </p:nvSpPr>
        <p:spPr/>
        <p:txBody>
          <a:bodyPr/>
          <a:lstStyle/>
          <a:p>
            <a:fld id="{5CF4D4B0-780D-41F9-9370-45CE228C2F35}" type="slidenum">
              <a:rPr lang="fr-FR" altLang="en-US" smtClean="0"/>
              <a:pPr/>
              <a:t>12</a:t>
            </a:fld>
            <a:endParaRPr lang="fr-FR" altLang="en-US"/>
          </a:p>
        </p:txBody>
      </p:sp>
    </p:spTree>
    <p:extLst>
      <p:ext uri="{BB962C8B-B14F-4D97-AF65-F5344CB8AC3E}">
        <p14:creationId xmlns:p14="http://schemas.microsoft.com/office/powerpoint/2010/main" val="22162149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kern="1200" dirty="0">
                <a:solidFill>
                  <a:schemeClr val="tx1"/>
                </a:solidFill>
                <a:effectLst/>
                <a:latin typeface="+mn-lt"/>
                <a:ea typeface="ＭＳ Ｐゴシック" charset="0"/>
                <a:cs typeface="ＭＳ Ｐゴシック" charset="0"/>
              </a:rPr>
              <a:t>The final step 7 in this example process for a bimorph  is the step that releases the cantilever beam from the underlying silicon by anisotropic </a:t>
            </a:r>
            <a:r>
              <a:rPr lang="en-US" sz="1000" kern="1200" dirty="0" err="1">
                <a:solidFill>
                  <a:schemeClr val="tx1"/>
                </a:solidFill>
                <a:effectLst/>
                <a:latin typeface="+mn-lt"/>
                <a:ea typeface="ＭＳ Ｐゴシック" charset="0"/>
                <a:cs typeface="ＭＳ Ｐゴシック" charset="0"/>
              </a:rPr>
              <a:t>underetching</a:t>
            </a:r>
            <a:r>
              <a:rPr lang="en-US" sz="1000" kern="1200" dirty="0">
                <a:solidFill>
                  <a:schemeClr val="tx1"/>
                </a:solidFill>
                <a:effectLst/>
                <a:latin typeface="+mn-lt"/>
                <a:ea typeface="ＭＳ Ｐゴシック" charset="0"/>
                <a:cs typeface="ＭＳ Ｐゴシック" charset="0"/>
              </a:rPr>
              <a:t>.</a:t>
            </a:r>
          </a:p>
          <a:p>
            <a:r>
              <a:rPr lang="en-US" sz="1000" kern="1200" dirty="0">
                <a:solidFill>
                  <a:schemeClr val="tx1"/>
                </a:solidFill>
                <a:effectLst/>
                <a:latin typeface="+mn-lt"/>
                <a:ea typeface="ＭＳ Ｐゴシック" charset="0"/>
                <a:cs typeface="ＭＳ Ｐゴシック" charset="0"/>
              </a:rPr>
              <a:t>While there are several options that can be used to etch silicon,</a:t>
            </a:r>
            <a:r>
              <a:rPr lang="en-US" sz="1000" kern="1200" baseline="0" dirty="0">
                <a:solidFill>
                  <a:schemeClr val="tx1"/>
                </a:solidFill>
                <a:effectLst/>
                <a:latin typeface="+mn-lt"/>
                <a:ea typeface="ＭＳ Ｐゴシック" charset="0"/>
                <a:cs typeface="ＭＳ Ｐゴシック" charset="0"/>
              </a:rPr>
              <a:t> </a:t>
            </a:r>
            <a:r>
              <a:rPr lang="en-US" sz="1000" kern="1200" dirty="0">
                <a:solidFill>
                  <a:schemeClr val="tx1"/>
                </a:solidFill>
                <a:effectLst/>
                <a:latin typeface="+mn-lt"/>
                <a:ea typeface="ＭＳ Ｐゴシック" charset="0"/>
                <a:cs typeface="ＭＳ Ｐゴシック" charset="0"/>
              </a:rPr>
              <a:t>such as dry plasma silicon etching, we introduce here the anisotropic wet etching of silicon done in potassium hydroxide (also called KOH)</a:t>
            </a:r>
            <a:r>
              <a:rPr lang="en-US" sz="1000" kern="1200" baseline="0" dirty="0">
                <a:solidFill>
                  <a:schemeClr val="tx1"/>
                </a:solidFill>
                <a:effectLst/>
                <a:latin typeface="+mn-lt"/>
                <a:ea typeface="ＭＳ Ｐゴシック" charset="0"/>
                <a:cs typeface="ＭＳ Ｐゴシック" charset="0"/>
              </a:rPr>
              <a:t>. This method is very versatile, and widely used </a:t>
            </a:r>
            <a:r>
              <a:rPr lang="en-US" sz="1000" kern="1200" dirty="0">
                <a:solidFill>
                  <a:schemeClr val="tx1"/>
                </a:solidFill>
                <a:effectLst/>
                <a:latin typeface="+mn-lt"/>
                <a:ea typeface="ＭＳ Ｐゴシック" charset="0"/>
                <a:cs typeface="ＭＳ Ｐゴシック" charset="0"/>
              </a:rPr>
              <a:t>for this type of structures.</a:t>
            </a:r>
          </a:p>
          <a:p>
            <a:r>
              <a:rPr lang="en-US" sz="1000" kern="1200" dirty="0">
                <a:solidFill>
                  <a:schemeClr val="tx1"/>
                </a:solidFill>
                <a:effectLst/>
                <a:latin typeface="+mn-lt"/>
                <a:ea typeface="ＭＳ Ｐゴシック" charset="0"/>
                <a:cs typeface="ＭＳ Ｐゴシック" charset="0"/>
              </a:rPr>
              <a:t>The silicon</a:t>
            </a:r>
            <a:r>
              <a:rPr lang="en-US" sz="1000" kern="1200" baseline="0" dirty="0">
                <a:solidFill>
                  <a:schemeClr val="tx1"/>
                </a:solidFill>
                <a:effectLst/>
                <a:latin typeface="+mn-lt"/>
                <a:ea typeface="ＭＳ Ｐゴシック" charset="0"/>
                <a:cs typeface="ＭＳ Ｐゴシック" charset="0"/>
              </a:rPr>
              <a:t> &lt;100&gt; plane has an</a:t>
            </a:r>
            <a:r>
              <a:rPr lang="en-US" sz="1000" kern="1200" dirty="0">
                <a:solidFill>
                  <a:schemeClr val="tx1"/>
                </a:solidFill>
                <a:effectLst/>
                <a:latin typeface="+mn-lt"/>
                <a:ea typeface="ＭＳ Ｐゴシック" charset="0"/>
                <a:cs typeface="ＭＳ Ｐゴシック" charset="0"/>
              </a:rPr>
              <a:t> etch rate of about 20um/hour in KOH at 40% and 60°C, whereas the &lt;111&gt; silicon planes are</a:t>
            </a:r>
            <a:r>
              <a:rPr lang="en-US" sz="1000" kern="1200" baseline="0" dirty="0">
                <a:solidFill>
                  <a:schemeClr val="tx1"/>
                </a:solidFill>
                <a:effectLst/>
                <a:latin typeface="+mn-lt"/>
                <a:ea typeface="ＭＳ Ｐゴシック" charset="0"/>
                <a:cs typeface="ＭＳ Ｐゴシック" charset="0"/>
              </a:rPr>
              <a:t> nearly not etched at all, which allows creating the well defined 3D etch structure in the shape of a truncated inverted pyramid</a:t>
            </a:r>
            <a:r>
              <a:rPr lang="en-US" sz="1000" kern="1200" dirty="0">
                <a:solidFill>
                  <a:schemeClr val="tx1"/>
                </a:solidFill>
                <a:effectLst/>
                <a:latin typeface="+mn-lt"/>
                <a:ea typeface="ＭＳ Ｐゴシック" charset="0"/>
                <a:cs typeface="ＭＳ Ｐゴシック" charset="0"/>
              </a:rPr>
              <a:t>. The SiO2 layer thereby serves as etch mask to define the borders</a:t>
            </a:r>
            <a:r>
              <a:rPr lang="en-US" sz="1000" kern="1200" baseline="0" dirty="0">
                <a:solidFill>
                  <a:schemeClr val="tx1"/>
                </a:solidFill>
                <a:effectLst/>
                <a:latin typeface="+mn-lt"/>
                <a:ea typeface="ＭＳ Ｐゴシック" charset="0"/>
                <a:cs typeface="ＭＳ Ｐゴシック" charset="0"/>
              </a:rPr>
              <a:t> of the etched structure. </a:t>
            </a:r>
            <a:r>
              <a:rPr lang="en-US" sz="1000" kern="1200" dirty="0">
                <a:solidFill>
                  <a:schemeClr val="tx1"/>
                </a:solidFill>
                <a:effectLst/>
                <a:latin typeface="+mn-lt"/>
                <a:ea typeface="ＭＳ Ｐゴシック" charset="0"/>
                <a:cs typeface="ＭＳ Ｐゴシック" charset="0"/>
              </a:rPr>
              <a:t>With the largest cantilever being ~ 80 um wide we need about 2h to </a:t>
            </a:r>
            <a:r>
              <a:rPr lang="en-US" sz="1000" kern="1200" dirty="0" err="1">
                <a:solidFill>
                  <a:schemeClr val="tx1"/>
                </a:solidFill>
                <a:effectLst/>
                <a:latin typeface="+mn-lt"/>
                <a:ea typeface="ＭＳ Ｐゴシック" charset="0"/>
                <a:cs typeface="ＭＳ Ｐゴシック" charset="0"/>
              </a:rPr>
              <a:t>underetch</a:t>
            </a:r>
            <a:r>
              <a:rPr lang="en-US" sz="1000" kern="1200" dirty="0">
                <a:solidFill>
                  <a:schemeClr val="tx1"/>
                </a:solidFill>
                <a:effectLst/>
                <a:latin typeface="+mn-lt"/>
                <a:ea typeface="ＭＳ Ｐゴシック" charset="0"/>
                <a:cs typeface="ＭＳ Ｐゴシック" charset="0"/>
              </a:rPr>
              <a:t> 40 um from each side.</a:t>
            </a:r>
          </a:p>
          <a:p>
            <a:r>
              <a:rPr lang="en-US" sz="1000" kern="1200" dirty="0">
                <a:solidFill>
                  <a:schemeClr val="tx1"/>
                </a:solidFill>
                <a:effectLst/>
                <a:latin typeface="+mn-lt"/>
                <a:ea typeface="ＭＳ Ｐゴシック" charset="0"/>
                <a:cs typeface="ＭＳ Ｐゴシック" charset="0"/>
              </a:rPr>
              <a:t>When the </a:t>
            </a:r>
            <a:r>
              <a:rPr lang="en-US" sz="1000" kern="1200" dirty="0" err="1">
                <a:solidFill>
                  <a:schemeClr val="tx1"/>
                </a:solidFill>
                <a:effectLst/>
                <a:latin typeface="+mn-lt"/>
                <a:ea typeface="ＭＳ Ｐゴシック" charset="0"/>
                <a:cs typeface="ＭＳ Ｐゴシック" charset="0"/>
              </a:rPr>
              <a:t>underetching</a:t>
            </a:r>
            <a:r>
              <a:rPr lang="en-US" sz="1000" kern="1200" dirty="0">
                <a:solidFill>
                  <a:schemeClr val="tx1"/>
                </a:solidFill>
                <a:effectLst/>
                <a:latin typeface="+mn-lt"/>
                <a:ea typeface="ＭＳ Ｐゴシック" charset="0"/>
                <a:cs typeface="ＭＳ Ｐゴシック" charset="0"/>
              </a:rPr>
              <a:t> is completed</a:t>
            </a:r>
            <a:r>
              <a:rPr lang="en-US" sz="1000" kern="1200" baseline="0" dirty="0">
                <a:solidFill>
                  <a:schemeClr val="tx1"/>
                </a:solidFill>
                <a:effectLst/>
                <a:latin typeface="+mn-lt"/>
                <a:ea typeface="ＭＳ Ｐゴシック" charset="0"/>
                <a:cs typeface="ＭＳ Ｐゴシック" charset="0"/>
              </a:rPr>
              <a:t> and the cantilever released from the silicon,</a:t>
            </a:r>
            <a:r>
              <a:rPr lang="en-US" sz="1000" kern="1200" dirty="0">
                <a:solidFill>
                  <a:schemeClr val="tx1"/>
                </a:solidFill>
                <a:effectLst/>
                <a:latin typeface="+mn-lt"/>
                <a:ea typeface="ＭＳ Ｐゴシック" charset="0"/>
                <a:cs typeface="ＭＳ Ｐゴシック" charset="0"/>
              </a:rPr>
              <a:t> the intrinsic stress in the SiO2/Cr sandwich layers induces the out-of-plane bending of the cantilevers. Here, on the right side you can see four levers with different geometries, numbers 1a, 1b, 2a and 2b</a:t>
            </a:r>
            <a:r>
              <a:rPr lang="en-US" sz="1000" kern="1200" baseline="0" dirty="0">
                <a:solidFill>
                  <a:schemeClr val="tx1"/>
                </a:solidFill>
                <a:effectLst/>
                <a:latin typeface="+mn-lt"/>
                <a:ea typeface="ＭＳ Ｐゴシック" charset="0"/>
                <a:cs typeface="ＭＳ Ｐゴシック" charset="0"/>
              </a:rPr>
              <a:t> to display the various final shapes that can be made after the fabrication process is completed.</a:t>
            </a:r>
            <a:endParaRPr lang="en-US" sz="1000" kern="1200" dirty="0">
              <a:solidFill>
                <a:schemeClr val="tx1"/>
              </a:solidFill>
              <a:effectLst/>
              <a:latin typeface="+mn-lt"/>
              <a:ea typeface="ＭＳ Ｐゴシック" charset="0"/>
              <a:cs typeface="ＭＳ Ｐゴシック" charset="0"/>
            </a:endParaRPr>
          </a:p>
          <a:p>
            <a:endParaRPr lang="en-US" baseline="0" dirty="0"/>
          </a:p>
        </p:txBody>
      </p:sp>
      <p:sp>
        <p:nvSpPr>
          <p:cNvPr id="4" name="Slide Number Placeholder 3"/>
          <p:cNvSpPr>
            <a:spLocks noGrp="1"/>
          </p:cNvSpPr>
          <p:nvPr>
            <p:ph type="sldNum" sz="quarter" idx="10"/>
          </p:nvPr>
        </p:nvSpPr>
        <p:spPr/>
        <p:txBody>
          <a:bodyPr/>
          <a:lstStyle/>
          <a:p>
            <a:fld id="{5CF4D4B0-780D-41F9-9370-45CE228C2F35}" type="slidenum">
              <a:rPr lang="fr-FR" altLang="en-US" smtClean="0"/>
              <a:pPr/>
              <a:t>13</a:t>
            </a:fld>
            <a:endParaRPr lang="fr-FR" altLang="en-US"/>
          </a:p>
        </p:txBody>
      </p:sp>
    </p:spTree>
    <p:extLst>
      <p:ext uri="{BB962C8B-B14F-4D97-AF65-F5344CB8AC3E}">
        <p14:creationId xmlns:p14="http://schemas.microsoft.com/office/powerpoint/2010/main" val="22162149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photo on the</a:t>
            </a:r>
            <a:r>
              <a:rPr lang="en-US" baseline="0" dirty="0"/>
              <a:t> left</a:t>
            </a:r>
            <a:r>
              <a:rPr lang="en-US" dirty="0"/>
              <a:t> shows a full wafer after the fabrication is</a:t>
            </a:r>
            <a:r>
              <a:rPr lang="en-US" baseline="0" dirty="0"/>
              <a:t> concluded. It contains </a:t>
            </a:r>
            <a:r>
              <a:rPr lang="en-US" dirty="0"/>
              <a:t>hundreds or bimorph devices</a:t>
            </a:r>
            <a:r>
              <a:rPr lang="en-US" baseline="0" dirty="0"/>
              <a:t> that are now ready for testing.</a:t>
            </a:r>
          </a:p>
          <a:p>
            <a:r>
              <a:rPr lang="en-US" baseline="0" dirty="0"/>
              <a:t>A zoom using a SEM shows the details of 4 bimorph cantilevers with different geometries.</a:t>
            </a:r>
          </a:p>
          <a:p>
            <a:r>
              <a:rPr lang="en-US" baseline="0" dirty="0"/>
              <a:t>A further zoom shows details of one particular device nicely showing the Chrome pattern on top of the SiO2 cantilever.</a:t>
            </a:r>
          </a:p>
          <a:p>
            <a:r>
              <a:rPr lang="en-US" baseline="0" dirty="0"/>
              <a:t>Remember that the bending at this stage is due to intrinsic stress as result of the fabrication process.</a:t>
            </a:r>
            <a:endParaRPr lang="en-US" dirty="0"/>
          </a:p>
          <a:p>
            <a:endParaRPr lang="en-US" dirty="0"/>
          </a:p>
        </p:txBody>
      </p:sp>
      <p:sp>
        <p:nvSpPr>
          <p:cNvPr id="4" name="Slide Number Placeholder 3"/>
          <p:cNvSpPr>
            <a:spLocks noGrp="1"/>
          </p:cNvSpPr>
          <p:nvPr>
            <p:ph type="sldNum" sz="quarter" idx="10"/>
          </p:nvPr>
        </p:nvSpPr>
        <p:spPr/>
        <p:txBody>
          <a:bodyPr/>
          <a:lstStyle/>
          <a:p>
            <a:fld id="{5CF4D4B0-780D-41F9-9370-45CE228C2F35}" type="slidenum">
              <a:rPr lang="fr-FR" altLang="en-US" smtClean="0"/>
              <a:pPr/>
              <a:t>14</a:t>
            </a:fld>
            <a:endParaRPr lang="fr-FR" altLang="en-US"/>
          </a:p>
        </p:txBody>
      </p:sp>
    </p:spTree>
    <p:extLst>
      <p:ext uri="{BB962C8B-B14F-4D97-AF65-F5344CB8AC3E}">
        <p14:creationId xmlns:p14="http://schemas.microsoft.com/office/powerpoint/2010/main" val="6109278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i="0" kern="1200" baseline="0" dirty="0">
              <a:solidFill>
                <a:schemeClr val="tx1"/>
              </a:solidFill>
              <a:effectLst/>
              <a:latin typeface="+mn-lt"/>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fld id="{5CF4D4B0-780D-41F9-9370-45CE228C2F35}" type="slidenum">
              <a:rPr lang="fr-FR" altLang="en-US" smtClean="0"/>
              <a:pPr/>
              <a:t>15</a:t>
            </a:fld>
            <a:endParaRPr lang="fr-FR" altLang="en-US"/>
          </a:p>
        </p:txBody>
      </p:sp>
    </p:spTree>
    <p:extLst>
      <p:ext uri="{BB962C8B-B14F-4D97-AF65-F5344CB8AC3E}">
        <p14:creationId xmlns:p14="http://schemas.microsoft.com/office/powerpoint/2010/main" val="28624625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i="0" kern="1200">
              <a:solidFill>
                <a:schemeClr val="tx1"/>
              </a:solidFill>
              <a:effectLst/>
              <a:latin typeface="+mn-lt"/>
              <a:ea typeface="ＭＳ Ｐゴシック" charset="0"/>
              <a:cs typeface="ＭＳ Ｐゴシック" charset="0"/>
            </a:endParaRPr>
          </a:p>
          <a:p>
            <a:endParaRPr lang="en-US" sz="1000" i="0" kern="1200">
              <a:solidFill>
                <a:schemeClr val="tx1"/>
              </a:solidFill>
              <a:effectLst/>
              <a:latin typeface="+mn-lt"/>
              <a:ea typeface="ＭＳ Ｐゴシック" charset="0"/>
              <a:cs typeface="ＭＳ Ｐゴシック" charset="0"/>
            </a:endParaRPr>
          </a:p>
          <a:p>
            <a:r>
              <a:rPr lang="en-US" sz="1000" i="0" kern="1200">
                <a:solidFill>
                  <a:schemeClr val="tx1"/>
                </a:solidFill>
                <a:effectLst/>
                <a:latin typeface="+mn-lt"/>
                <a:ea typeface="ＭＳ Ｐゴシック" charset="0"/>
                <a:cs typeface="ＭＳ Ｐゴシック" charset="0"/>
              </a:rPr>
              <a:t>Now we will test the dynamic properties of the bimorph.</a:t>
            </a:r>
            <a:r>
              <a:rPr lang="en-US" sz="1000" i="0" kern="1200" baseline="0">
                <a:solidFill>
                  <a:schemeClr val="tx1"/>
                </a:solidFill>
                <a:effectLst/>
                <a:latin typeface="+mn-lt"/>
                <a:ea typeface="ＭＳ Ｐゴシック" charset="0"/>
                <a:cs typeface="ＭＳ Ｐゴシック" charset="0"/>
              </a:rPr>
              <a:t> To this end we</a:t>
            </a:r>
            <a:r>
              <a:rPr lang="en-US" sz="1000" i="0" kern="1200">
                <a:solidFill>
                  <a:schemeClr val="tx1"/>
                </a:solidFill>
                <a:effectLst/>
                <a:latin typeface="+mn-lt"/>
                <a:ea typeface="ＭＳ Ｐゴシック" charset="0"/>
                <a:cs typeface="ＭＳ Ｐゴシック" charset="0"/>
              </a:rPr>
              <a:t> apply an AC voltage. We know for instance that the beam has it’s own mechanical resonance frequency, which is ~7 kHz for the large beam and 18 kHz for the short beam, respectively.</a:t>
            </a:r>
            <a:endParaRPr lang="en-US" sz="1000" i="0" kern="1200" baseline="0">
              <a:solidFill>
                <a:schemeClr val="tx1"/>
              </a:solidFill>
              <a:effectLst/>
              <a:latin typeface="+mn-lt"/>
              <a:ea typeface="ＭＳ Ｐゴシック" charset="0"/>
              <a:cs typeface="ＭＳ Ｐゴシック" charset="0"/>
            </a:endParaRPr>
          </a:p>
          <a:p>
            <a:endParaRPr lang="en-US" sz="1000" i="0" kern="1200">
              <a:solidFill>
                <a:schemeClr val="tx1"/>
              </a:solidFill>
              <a:effectLst/>
              <a:latin typeface="+mn-lt"/>
              <a:ea typeface="ＭＳ Ｐゴシック" charset="0"/>
              <a:cs typeface="ＭＳ Ｐゴシック" charset="0"/>
            </a:endParaRPr>
          </a:p>
          <a:p>
            <a:r>
              <a:rPr lang="en-US" sz="1000" i="0" kern="1200">
                <a:solidFill>
                  <a:schemeClr val="tx1"/>
                </a:solidFill>
                <a:effectLst/>
                <a:latin typeface="+mn-lt"/>
                <a:ea typeface="ＭＳ Ｐゴシック" charset="0"/>
                <a:cs typeface="ＭＳ Ｐゴシック" charset="0"/>
              </a:rPr>
              <a:t>Oscillation frequency is twice the current frequency. We also know that the heat dissipation of the device has a certain bandwidth. By increasing the frequency of the voltage pulse, we can determine at which frequency the heat can not be dissipated anymore and will consequently keep the beam at a constant temperature. . =&gt; Increasing frequency leads to smaller oscillations (because of poor heat dissipation and also because of mechanical stiffness)…</a:t>
            </a:r>
          </a:p>
          <a:p>
            <a:r>
              <a:rPr lang="en-US" sz="1000" i="0" kern="1200">
                <a:solidFill>
                  <a:schemeClr val="tx1"/>
                </a:solidFill>
                <a:effectLst/>
                <a:latin typeface="+mn-lt"/>
                <a:ea typeface="ＭＳ Ｐゴシック" charset="0"/>
                <a:cs typeface="ＭＳ Ｐゴシック" charset="0"/>
              </a:rPr>
              <a:t> </a:t>
            </a:r>
          </a:p>
          <a:p>
            <a:r>
              <a:rPr lang="en-US" sz="1000" i="0" kern="1200">
                <a:solidFill>
                  <a:schemeClr val="tx1"/>
                </a:solidFill>
                <a:effectLst/>
                <a:latin typeface="+mn-lt"/>
                <a:ea typeface="ＭＳ Ｐゴシック" charset="0"/>
                <a:cs typeface="ＭＳ Ｐゴシック" charset="0"/>
              </a:rPr>
              <a:t>Here we can see that when increasing the frequency, oscillation amplitude is smaller and beam is not completely cooling between each oscillation</a:t>
            </a:r>
          </a:p>
          <a:p>
            <a:endParaRPr lang="en-US" baseline="0" dirty="0"/>
          </a:p>
        </p:txBody>
      </p:sp>
      <p:sp>
        <p:nvSpPr>
          <p:cNvPr id="4" name="Slide Number Placeholder 3"/>
          <p:cNvSpPr>
            <a:spLocks noGrp="1"/>
          </p:cNvSpPr>
          <p:nvPr>
            <p:ph type="sldNum" sz="quarter" idx="10"/>
          </p:nvPr>
        </p:nvSpPr>
        <p:spPr/>
        <p:txBody>
          <a:bodyPr/>
          <a:lstStyle/>
          <a:p>
            <a:fld id="{5CF4D4B0-780D-41F9-9370-45CE228C2F35}" type="slidenum">
              <a:rPr lang="fr-FR" altLang="en-US" smtClean="0"/>
              <a:pPr/>
              <a:t>16</a:t>
            </a:fld>
            <a:endParaRPr lang="fr-FR" altLang="en-US"/>
          </a:p>
        </p:txBody>
      </p:sp>
    </p:spTree>
    <p:extLst>
      <p:ext uri="{BB962C8B-B14F-4D97-AF65-F5344CB8AC3E}">
        <p14:creationId xmlns:p14="http://schemas.microsoft.com/office/powerpoint/2010/main" val="28624625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i="0" kern="1200" baseline="0" dirty="0">
              <a:solidFill>
                <a:schemeClr val="tx1"/>
              </a:solidFill>
              <a:effectLst/>
              <a:latin typeface="+mn-lt"/>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fld id="{5CF4D4B0-780D-41F9-9370-45CE228C2F35}" type="slidenum">
              <a:rPr lang="fr-FR" altLang="en-US" smtClean="0"/>
              <a:pPr/>
              <a:t>17</a:t>
            </a:fld>
            <a:endParaRPr lang="fr-FR" altLang="en-US"/>
          </a:p>
        </p:txBody>
      </p:sp>
    </p:spTree>
    <p:extLst>
      <p:ext uri="{BB962C8B-B14F-4D97-AF65-F5344CB8AC3E}">
        <p14:creationId xmlns:p14="http://schemas.microsoft.com/office/powerpoint/2010/main" val="5823657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CF4D4B0-780D-41F9-9370-45CE228C2F35}" type="slidenum">
              <a:rPr lang="fr-FR" altLang="en-US" smtClean="0"/>
              <a:pPr/>
              <a:t>19</a:t>
            </a:fld>
            <a:endParaRPr lang="fr-FR" altLang="en-US"/>
          </a:p>
        </p:txBody>
      </p:sp>
    </p:spTree>
    <p:extLst>
      <p:ext uri="{BB962C8B-B14F-4D97-AF65-F5344CB8AC3E}">
        <p14:creationId xmlns:p14="http://schemas.microsoft.com/office/powerpoint/2010/main" val="9467216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CF4D4B0-780D-41F9-9370-45CE228C2F35}" type="slidenum">
              <a:rPr lang="fr-FR" altLang="en-US" smtClean="0"/>
              <a:pPr/>
              <a:t>20</a:t>
            </a:fld>
            <a:endParaRPr lang="fr-FR" altLang="en-US"/>
          </a:p>
        </p:txBody>
      </p:sp>
    </p:spTree>
    <p:extLst>
      <p:ext uri="{BB962C8B-B14F-4D97-AF65-F5344CB8AC3E}">
        <p14:creationId xmlns:p14="http://schemas.microsoft.com/office/powerpoint/2010/main" val="457252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kern="1200" dirty="0">
                <a:solidFill>
                  <a:schemeClr val="tx1"/>
                </a:solidFill>
                <a:effectLst/>
                <a:latin typeface="+mn-lt"/>
                <a:ea typeface="ＭＳ Ｐゴシック" charset="0"/>
                <a:cs typeface="ＭＳ Ｐゴシック" charset="0"/>
              </a:rPr>
              <a:t>The</a:t>
            </a:r>
            <a:r>
              <a:rPr lang="en-US" sz="1000" kern="1200" baseline="0" dirty="0">
                <a:solidFill>
                  <a:schemeClr val="tx1"/>
                </a:solidFill>
                <a:effectLst/>
                <a:latin typeface="+mn-lt"/>
                <a:ea typeface="ＭＳ Ｐゴシック" charset="0"/>
                <a:cs typeface="ＭＳ Ｐゴシック" charset="0"/>
              </a:rPr>
              <a:t> physical </a:t>
            </a:r>
            <a:r>
              <a:rPr lang="en-US" sz="1000" kern="1200" dirty="0">
                <a:solidFill>
                  <a:schemeClr val="tx1"/>
                </a:solidFill>
                <a:effectLst/>
                <a:latin typeface="+mn-lt"/>
                <a:ea typeface="ＭＳ Ｐゴシック" charset="0"/>
                <a:cs typeface="ＭＳ Ｐゴシック" charset="0"/>
              </a:rPr>
              <a:t>actuation principle of a bimorph is based on the controlled mismatch in expansion or shrinkage of two complementary materials when the temperature changes. In fact, every material has its own specific thermal</a:t>
            </a:r>
            <a:r>
              <a:rPr lang="en-US" sz="1000" kern="1200" baseline="0" dirty="0">
                <a:solidFill>
                  <a:schemeClr val="tx1"/>
                </a:solidFill>
                <a:effectLst/>
                <a:latin typeface="+mn-lt"/>
                <a:ea typeface="ＭＳ Ｐゴシック" charset="0"/>
                <a:cs typeface="ＭＳ Ｐゴシック" charset="0"/>
              </a:rPr>
              <a:t> expansion coefficient with quite large variations. </a:t>
            </a:r>
            <a:r>
              <a:rPr lang="en-US" sz="1000" kern="1200" dirty="0">
                <a:solidFill>
                  <a:schemeClr val="tx1"/>
                </a:solidFill>
                <a:effectLst/>
                <a:latin typeface="+mn-lt"/>
                <a:ea typeface="ＭＳ Ｐゴシック" charset="0"/>
                <a:cs typeface="ＭＳ Ｐゴシック" charset="0"/>
              </a:rPr>
              <a:t>Such a device is also called bi-morph, from the Latin word: bi for 2, and the Greek word morph for shape. In the case when</a:t>
            </a:r>
            <a:r>
              <a:rPr lang="en-US" sz="1000" kern="1200" baseline="0" dirty="0">
                <a:solidFill>
                  <a:schemeClr val="tx1"/>
                </a:solidFill>
                <a:effectLst/>
                <a:latin typeface="+mn-lt"/>
                <a:ea typeface="ＭＳ Ｐゴシック" charset="0"/>
                <a:cs typeface="ＭＳ Ｐゴシック" charset="0"/>
              </a:rPr>
              <a:t> the two materials are metals, it is called a bi-metal. Depending on the application in mind one has to consider both the static and dynamic properties of the device.</a:t>
            </a:r>
          </a:p>
          <a:p>
            <a:endParaRPr lang="en-US" sz="1000" kern="1200" dirty="0">
              <a:solidFill>
                <a:schemeClr val="tx1"/>
              </a:solidFill>
              <a:effectLst/>
              <a:latin typeface="+mn-lt"/>
              <a:ea typeface="ＭＳ Ｐゴシック" charset="0"/>
              <a:cs typeface="ＭＳ Ｐゴシック" charset="0"/>
            </a:endParaRPr>
          </a:p>
          <a:p>
            <a:r>
              <a:rPr lang="en-US" sz="1000" kern="1200" dirty="0">
                <a:solidFill>
                  <a:schemeClr val="tx1"/>
                </a:solidFill>
                <a:effectLst/>
                <a:latin typeface="+mn-lt"/>
                <a:ea typeface="ＭＳ Ｐゴシック" charset="0"/>
                <a:cs typeface="ＭＳ Ｐゴシック" charset="0"/>
              </a:rPr>
              <a:t>To</a:t>
            </a:r>
            <a:r>
              <a:rPr lang="en-US" sz="1000" kern="1200" baseline="0" dirty="0">
                <a:solidFill>
                  <a:schemeClr val="tx1"/>
                </a:solidFill>
                <a:effectLst/>
                <a:latin typeface="+mn-lt"/>
                <a:ea typeface="ＭＳ Ｐゴシック" charset="0"/>
                <a:cs typeface="ＭＳ Ｐゴシック" charset="0"/>
              </a:rPr>
              <a:t> show the effect of the thermal expansion, two configurations are shown as illustration on the bottom of the slide.</a:t>
            </a:r>
          </a:p>
          <a:p>
            <a:endParaRPr lang="en-US" sz="1000" kern="1200" baseline="0" dirty="0">
              <a:solidFill>
                <a:schemeClr val="tx1"/>
              </a:solidFill>
              <a:effectLst/>
              <a:latin typeface="+mn-lt"/>
              <a:ea typeface="ＭＳ Ｐゴシック" charset="0"/>
              <a:cs typeface="ＭＳ Ｐゴシック" charset="0"/>
            </a:endParaRPr>
          </a:p>
          <a:p>
            <a:r>
              <a:rPr lang="en-US" sz="1000" kern="1200" dirty="0">
                <a:solidFill>
                  <a:schemeClr val="tx1"/>
                </a:solidFill>
                <a:effectLst/>
                <a:latin typeface="+mn-lt"/>
                <a:ea typeface="ＭＳ Ｐゴシック" charset="0"/>
                <a:cs typeface="ＭＳ Ｐゴシック" charset="0"/>
              </a:rPr>
              <a:t>On the left side, the two films of</a:t>
            </a:r>
            <a:r>
              <a:rPr lang="en-US" sz="1000" kern="1200" baseline="0" dirty="0">
                <a:solidFill>
                  <a:schemeClr val="tx1"/>
                </a:solidFill>
                <a:effectLst/>
                <a:latin typeface="+mn-lt"/>
                <a:ea typeface="ＭＳ Ｐゴシック" charset="0"/>
                <a:cs typeface="ＭＳ Ｐゴシック" charset="0"/>
              </a:rPr>
              <a:t> different material</a:t>
            </a:r>
            <a:r>
              <a:rPr lang="en-US" sz="1000" kern="1200" dirty="0">
                <a:solidFill>
                  <a:schemeClr val="tx1"/>
                </a:solidFill>
                <a:effectLst/>
                <a:latin typeface="+mn-lt"/>
                <a:ea typeface="ＭＳ Ｐゴシック" charset="0"/>
                <a:cs typeface="ＭＳ Ｐゴシック" charset="0"/>
              </a:rPr>
              <a:t> are not in contact.</a:t>
            </a:r>
            <a:r>
              <a:rPr lang="en-US" sz="1000" kern="1200" baseline="0" dirty="0">
                <a:solidFill>
                  <a:schemeClr val="tx1"/>
                </a:solidFill>
                <a:effectLst/>
                <a:latin typeface="+mn-lt"/>
                <a:ea typeface="ＭＳ Ｐゴシック" charset="0"/>
                <a:cs typeface="ＭＳ Ｐゴシック" charset="0"/>
              </a:rPr>
              <a:t> H</a:t>
            </a:r>
            <a:r>
              <a:rPr lang="en-US" sz="1000" kern="1200" dirty="0">
                <a:solidFill>
                  <a:schemeClr val="tx1"/>
                </a:solidFill>
                <a:effectLst/>
                <a:latin typeface="+mn-lt"/>
                <a:ea typeface="ＭＳ Ｐゴシック" charset="0"/>
                <a:cs typeface="ＭＳ Ｐゴシック" charset="0"/>
              </a:rPr>
              <a:t>ence they can expand freely when the temperature rises. (show animation)</a:t>
            </a:r>
          </a:p>
          <a:p>
            <a:r>
              <a:rPr lang="en-US" sz="1000" kern="1200" dirty="0">
                <a:solidFill>
                  <a:schemeClr val="tx1"/>
                </a:solidFill>
                <a:effectLst/>
                <a:latin typeface="+mn-lt"/>
                <a:ea typeface="ＭＳ Ｐゴシック" charset="0"/>
                <a:cs typeface="ＭＳ Ｐゴシック" charset="0"/>
              </a:rPr>
              <a:t>On the right side, the two films are in close contact, they are </a:t>
            </a:r>
            <a:r>
              <a:rPr lang="en-US" sz="1000" kern="1200" baseline="0" dirty="0">
                <a:solidFill>
                  <a:schemeClr val="tx1"/>
                </a:solidFill>
                <a:effectLst/>
                <a:latin typeface="+mn-lt"/>
                <a:ea typeface="ＭＳ Ｐゴシック" charset="0"/>
                <a:cs typeface="ＭＳ Ｐゴシック" charset="0"/>
              </a:rPr>
              <a:t>bonded or glued together, </a:t>
            </a:r>
            <a:r>
              <a:rPr lang="en-US" sz="1000" kern="1200" dirty="0">
                <a:solidFill>
                  <a:schemeClr val="tx1"/>
                </a:solidFill>
                <a:effectLst/>
                <a:latin typeface="+mn-lt"/>
                <a:ea typeface="ＭＳ Ｐゴシック" charset="0"/>
                <a:cs typeface="ＭＳ Ｐゴシック" charset="0"/>
              </a:rPr>
              <a:t>so</a:t>
            </a:r>
            <a:r>
              <a:rPr lang="en-US" sz="1000" kern="1200" baseline="0" dirty="0">
                <a:solidFill>
                  <a:schemeClr val="tx1"/>
                </a:solidFill>
                <a:effectLst/>
                <a:latin typeface="+mn-lt"/>
                <a:ea typeface="ＭＳ Ｐゴシック" charset="0"/>
                <a:cs typeface="ＭＳ Ｐゴシック" charset="0"/>
              </a:rPr>
              <a:t> that they </a:t>
            </a:r>
            <a:r>
              <a:rPr lang="en-US" sz="1000" kern="1200" dirty="0">
                <a:solidFill>
                  <a:schemeClr val="tx1"/>
                </a:solidFill>
                <a:effectLst/>
                <a:latin typeface="+mn-lt"/>
                <a:ea typeface="ＭＳ Ｐゴシック" charset="0"/>
                <a:cs typeface="ＭＳ Ｐゴシック" charset="0"/>
              </a:rPr>
              <a:t>cannot slide at the interface. In this case, the difference in the expansion of the two materials induces a bending of the freestanding cantilever beam. (show animation)</a:t>
            </a:r>
          </a:p>
          <a:p>
            <a:pPr marL="0" marR="0" indent="0" algn="l" defTabSz="1076006" rtl="0" eaLnBrk="0" fontAlgn="base" latinLnBrk="0" hangingPunct="0">
              <a:lnSpc>
                <a:spcPct val="100000"/>
              </a:lnSpc>
              <a:spcBef>
                <a:spcPct val="30000"/>
              </a:spcBef>
              <a:spcAft>
                <a:spcPct val="0"/>
              </a:spcAft>
              <a:buClrTx/>
              <a:buSzTx/>
              <a:buFontTx/>
              <a:buNone/>
              <a:tabLst/>
              <a:defRPr/>
            </a:pPr>
            <a:endParaRPr lang="en-US" sz="1000" kern="1200" baseline="0" dirty="0">
              <a:solidFill>
                <a:schemeClr val="tx1"/>
              </a:solidFill>
              <a:effectLst/>
              <a:latin typeface="+mn-lt"/>
              <a:ea typeface="ＭＳ Ｐゴシック" charset="0"/>
              <a:cs typeface="ＭＳ Ｐゴシック" charset="0"/>
            </a:endParaRPr>
          </a:p>
          <a:p>
            <a:pPr marL="0" marR="0" indent="0" algn="l" defTabSz="1076006" rtl="0" eaLnBrk="0" fontAlgn="base" latinLnBrk="0" hangingPunct="0">
              <a:lnSpc>
                <a:spcPct val="100000"/>
              </a:lnSpc>
              <a:spcBef>
                <a:spcPct val="30000"/>
              </a:spcBef>
              <a:spcAft>
                <a:spcPct val="0"/>
              </a:spcAft>
              <a:buClrTx/>
              <a:buSzTx/>
              <a:buFontTx/>
              <a:buNone/>
              <a:tabLst/>
              <a:defRPr/>
            </a:pPr>
            <a:r>
              <a:rPr lang="en-US" sz="1000" kern="1200" baseline="0" dirty="0">
                <a:solidFill>
                  <a:schemeClr val="tx1"/>
                </a:solidFill>
                <a:effectLst/>
                <a:latin typeface="+mn-lt"/>
                <a:ea typeface="ＭＳ Ｐゴシック" charset="0"/>
                <a:cs typeface="ＭＳ Ｐゴシック" charset="0"/>
              </a:rPr>
              <a:t>In the lecture notes you can find the equations that show how the bending of the cantilever can be expressed as function of the material expansion. For a released cantilever the final curvature radius can be described by following formula, 1/r = … where BETA is… , DELTA ALPHA is… and DELTA T is …</a:t>
            </a:r>
          </a:p>
          <a:p>
            <a:endParaRPr lang="en-US" sz="1000" kern="1200" dirty="0">
              <a:solidFill>
                <a:schemeClr val="tx1"/>
              </a:solidFill>
              <a:effectLst/>
              <a:latin typeface="+mn-lt"/>
              <a:ea typeface="ＭＳ Ｐゴシック" charset="0"/>
              <a:cs typeface="ＭＳ Ｐゴシック" charset="0"/>
            </a:endParaRPr>
          </a:p>
          <a:p>
            <a:r>
              <a:rPr lang="en-GB" sz="1000" kern="1200" dirty="0">
                <a:solidFill>
                  <a:schemeClr val="tx1"/>
                </a:solidFill>
                <a:effectLst/>
                <a:latin typeface="+mn-lt"/>
                <a:ea typeface="ＭＳ Ｐゴシック" charset="0"/>
                <a:cs typeface="ＭＳ Ｐゴシック" charset="0"/>
              </a:rPr>
              <a:t>In the configuration shown, the temperature is increased globally by an external method. As we will see later, we can also use one</a:t>
            </a:r>
            <a:r>
              <a:rPr lang="en-GB" sz="1000" kern="1200" baseline="0" dirty="0">
                <a:solidFill>
                  <a:schemeClr val="tx1"/>
                </a:solidFill>
                <a:effectLst/>
                <a:latin typeface="+mn-lt"/>
                <a:ea typeface="ＭＳ Ｐゴシック" charset="0"/>
                <a:cs typeface="ＭＳ Ｐゴシック" charset="0"/>
              </a:rPr>
              <a:t> of the material layer (if it is conducting) </a:t>
            </a:r>
            <a:r>
              <a:rPr lang="en-GB" sz="1000" kern="1200" dirty="0">
                <a:solidFill>
                  <a:schemeClr val="tx1"/>
                </a:solidFill>
                <a:effectLst/>
                <a:latin typeface="+mn-lt"/>
                <a:ea typeface="ＭＳ Ｐゴシック" charset="0"/>
                <a:cs typeface="ＭＳ Ｐゴシック" charset="0"/>
              </a:rPr>
              <a:t>as integrated electrical heater and thereby induce the bending. The device is thus a nice example of a micro-actuator, where one can induce movements in MEMS by relatively simple integrated means. Please also note that the effect is reversible, if the bending remains in the elastic regime of bending.</a:t>
            </a:r>
            <a:endParaRPr lang="en-US" sz="1000" kern="1200" dirty="0">
              <a:solidFill>
                <a:schemeClr val="tx1"/>
              </a:solidFill>
              <a:effectLst/>
              <a:latin typeface="+mn-lt"/>
              <a:ea typeface="ＭＳ Ｐゴシック" charset="0"/>
              <a:cs typeface="ＭＳ Ｐゴシック" charset="0"/>
            </a:endParaRPr>
          </a:p>
          <a:p>
            <a:endParaRPr lang="en-US" sz="1000" kern="1200" dirty="0">
              <a:solidFill>
                <a:schemeClr val="tx1"/>
              </a:solidFill>
              <a:effectLst/>
              <a:latin typeface="+mn-lt"/>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fld id="{5CF4D4B0-780D-41F9-9370-45CE228C2F35}" type="slidenum">
              <a:rPr lang="fr-FR" altLang="en-US" smtClean="0"/>
              <a:pPr/>
              <a:t>2</a:t>
            </a:fld>
            <a:endParaRPr lang="fr-FR" altLang="en-US"/>
          </a:p>
        </p:txBody>
      </p:sp>
    </p:spTree>
    <p:extLst>
      <p:ext uri="{BB962C8B-B14F-4D97-AF65-F5344CB8AC3E}">
        <p14:creationId xmlns:p14="http://schemas.microsoft.com/office/powerpoint/2010/main" val="20630866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i="0" kern="1200" baseline="0" dirty="0">
              <a:solidFill>
                <a:schemeClr val="tx1"/>
              </a:solidFill>
              <a:effectLst/>
              <a:latin typeface="+mn-lt"/>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fld id="{5CF4D4B0-780D-41F9-9370-45CE228C2F35}" type="slidenum">
              <a:rPr lang="fr-FR" altLang="en-US" smtClean="0"/>
              <a:pPr/>
              <a:t>21</a:t>
            </a:fld>
            <a:endParaRPr lang="fr-FR" altLang="en-US"/>
          </a:p>
        </p:txBody>
      </p:sp>
    </p:spTree>
    <p:extLst>
      <p:ext uri="{BB962C8B-B14F-4D97-AF65-F5344CB8AC3E}">
        <p14:creationId xmlns:p14="http://schemas.microsoft.com/office/powerpoint/2010/main" val="2302915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https://</a:t>
            </a:r>
            <a:r>
              <a:rPr lang="fr-FR" dirty="0" err="1"/>
              <a:t>nanohub.org</a:t>
            </a:r>
            <a:r>
              <a:rPr lang="fr-FR" dirty="0"/>
              <a:t>/</a:t>
            </a:r>
            <a:r>
              <a:rPr lang="fr-FR" dirty="0" err="1"/>
              <a:t>resources</a:t>
            </a:r>
            <a:r>
              <a:rPr lang="fr-FR" dirty="0"/>
              <a:t>/25355/</a:t>
            </a:r>
            <a:r>
              <a:rPr lang="fr-FR" dirty="0" err="1"/>
              <a:t>download</a:t>
            </a:r>
            <a:r>
              <a:rPr lang="fr-FR" dirty="0"/>
              <a:t>/2016.04.13-ECE695Q-L44.pdf</a:t>
            </a:r>
          </a:p>
        </p:txBody>
      </p:sp>
      <p:sp>
        <p:nvSpPr>
          <p:cNvPr id="4" name="Espace réservé du numéro de diapositive 3"/>
          <p:cNvSpPr>
            <a:spLocks noGrp="1"/>
          </p:cNvSpPr>
          <p:nvPr>
            <p:ph type="sldNum" sz="quarter" idx="5"/>
          </p:nvPr>
        </p:nvSpPr>
        <p:spPr/>
        <p:txBody>
          <a:bodyPr/>
          <a:lstStyle/>
          <a:p>
            <a:fld id="{5CF4D4B0-780D-41F9-9370-45CE228C2F35}" type="slidenum">
              <a:rPr lang="fr-FR" altLang="en-US" smtClean="0"/>
              <a:pPr/>
              <a:t>22</a:t>
            </a:fld>
            <a:endParaRPr lang="fr-FR" altLang="en-US"/>
          </a:p>
        </p:txBody>
      </p:sp>
    </p:spTree>
    <p:extLst>
      <p:ext uri="{BB962C8B-B14F-4D97-AF65-F5344CB8AC3E}">
        <p14:creationId xmlns:p14="http://schemas.microsoft.com/office/powerpoint/2010/main" val="40731199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CF4D4B0-780D-41F9-9370-45CE228C2F35}" type="slidenum">
              <a:rPr lang="fr-FR" altLang="en-US" smtClean="0"/>
              <a:pPr/>
              <a:t>23</a:t>
            </a:fld>
            <a:endParaRPr lang="fr-FR" altLang="en-US"/>
          </a:p>
        </p:txBody>
      </p:sp>
    </p:spTree>
    <p:extLst>
      <p:ext uri="{BB962C8B-B14F-4D97-AF65-F5344CB8AC3E}">
        <p14:creationId xmlns:p14="http://schemas.microsoft.com/office/powerpoint/2010/main" val="37639582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kern="1200" dirty="0">
                <a:solidFill>
                  <a:schemeClr val="tx1"/>
                </a:solidFill>
                <a:effectLst/>
                <a:latin typeface="+mn-lt"/>
                <a:ea typeface="ＭＳ Ｐゴシック" charset="0"/>
                <a:cs typeface="ＭＳ Ｐゴシック" charset="0"/>
              </a:rPr>
              <a:t>Now let’s have a closer look on a device at the micrometer scale.  (add scale bars,</a:t>
            </a:r>
            <a:r>
              <a:rPr lang="en-US" sz="1000" kern="1200" baseline="0" dirty="0">
                <a:solidFill>
                  <a:schemeClr val="tx1"/>
                </a:solidFill>
                <a:effectLst/>
                <a:latin typeface="+mn-lt"/>
                <a:ea typeface="ＭＳ Ｐゴシック" charset="0"/>
                <a:cs typeface="ＭＳ Ｐゴシック" charset="0"/>
              </a:rPr>
              <a:t> L, w, t, add alpha values, write k and f equation.)</a:t>
            </a:r>
            <a:endParaRPr lang="en-US" sz="1000" kern="1200" dirty="0">
              <a:solidFill>
                <a:schemeClr val="tx1"/>
              </a:solidFill>
              <a:effectLst/>
              <a:latin typeface="+mn-lt"/>
              <a:ea typeface="ＭＳ Ｐゴシック" charset="0"/>
              <a:cs typeface="ＭＳ Ｐゴシック" charset="0"/>
            </a:endParaRPr>
          </a:p>
          <a:p>
            <a:r>
              <a:rPr lang="en-US" sz="1000" kern="1200" dirty="0">
                <a:solidFill>
                  <a:schemeClr val="tx1"/>
                </a:solidFill>
                <a:effectLst/>
                <a:latin typeface="+mn-lt"/>
                <a:ea typeface="ＭＳ Ｐゴシック" charset="0"/>
                <a:cs typeface="ＭＳ Ｐゴシック" charset="0"/>
              </a:rPr>
              <a:t>In our example</a:t>
            </a:r>
            <a:r>
              <a:rPr lang="en-US" sz="1000" kern="1200" baseline="0" dirty="0">
                <a:solidFill>
                  <a:schemeClr val="tx1"/>
                </a:solidFill>
                <a:effectLst/>
                <a:latin typeface="+mn-lt"/>
                <a:ea typeface="ＭＳ Ｐゴシック" charset="0"/>
                <a:cs typeface="ＭＳ Ｐゴシック" charset="0"/>
              </a:rPr>
              <a:t> </a:t>
            </a:r>
            <a:r>
              <a:rPr lang="en-US" sz="1000" kern="1200" dirty="0">
                <a:solidFill>
                  <a:schemeClr val="tx1"/>
                </a:solidFill>
                <a:effectLst/>
                <a:latin typeface="+mn-lt"/>
                <a:ea typeface="ＭＳ Ｐゴシック" charset="0"/>
                <a:cs typeface="ＭＳ Ｐゴシック" charset="0"/>
              </a:rPr>
              <a:t>we study the case of a bi-morph cantilever</a:t>
            </a:r>
            <a:r>
              <a:rPr lang="en-US" sz="1000" kern="1200" baseline="0" dirty="0">
                <a:solidFill>
                  <a:schemeClr val="tx1"/>
                </a:solidFill>
                <a:effectLst/>
                <a:latin typeface="+mn-lt"/>
                <a:ea typeface="ＭＳ Ｐゴシック" charset="0"/>
                <a:cs typeface="ＭＳ Ｐゴシック" charset="0"/>
              </a:rPr>
              <a:t> that is made of</a:t>
            </a:r>
            <a:r>
              <a:rPr lang="en-US" sz="1000" kern="1200" dirty="0">
                <a:solidFill>
                  <a:schemeClr val="tx1"/>
                </a:solidFill>
                <a:effectLst/>
                <a:latin typeface="+mn-lt"/>
                <a:ea typeface="ＭＳ Ｐゴシック" charset="0"/>
                <a:cs typeface="ＭＳ Ｐゴシック" charset="0"/>
              </a:rPr>
              <a:t> two particular materials:</a:t>
            </a:r>
            <a:r>
              <a:rPr lang="en-US" sz="1000" kern="1200" baseline="0" dirty="0">
                <a:solidFill>
                  <a:schemeClr val="tx1"/>
                </a:solidFill>
                <a:effectLst/>
                <a:latin typeface="+mn-lt"/>
                <a:ea typeface="ＭＳ Ｐゴシック" charset="0"/>
                <a:cs typeface="ＭＳ Ｐゴシック" charset="0"/>
              </a:rPr>
              <a:t> </a:t>
            </a:r>
            <a:r>
              <a:rPr lang="en-US" sz="1000" kern="1200" dirty="0">
                <a:solidFill>
                  <a:schemeClr val="tx1"/>
                </a:solidFill>
                <a:effectLst/>
                <a:latin typeface="+mn-lt"/>
                <a:ea typeface="ＭＳ Ｐゴシック" charset="0"/>
                <a:cs typeface="ＭＳ Ｐゴシック" charset="0"/>
              </a:rPr>
              <a:t>silicon dioxide (or SiO2) and chrome (Cr).</a:t>
            </a:r>
            <a:r>
              <a:rPr lang="en-US" sz="1000" kern="1200" baseline="0" dirty="0">
                <a:solidFill>
                  <a:schemeClr val="tx1"/>
                </a:solidFill>
                <a:effectLst/>
                <a:latin typeface="+mn-lt"/>
                <a:ea typeface="ＭＳ Ｐゴシック" charset="0"/>
                <a:cs typeface="ＭＳ Ｐゴシック" charset="0"/>
              </a:rPr>
              <a:t> </a:t>
            </a:r>
            <a:r>
              <a:rPr lang="en-US" sz="1000" kern="1200" dirty="0">
                <a:solidFill>
                  <a:schemeClr val="tx1"/>
                </a:solidFill>
                <a:effectLst/>
                <a:latin typeface="+mn-lt"/>
                <a:ea typeface="ＭＳ Ｐゴシック" charset="0"/>
                <a:cs typeface="ＭＳ Ｐゴシック" charset="0"/>
              </a:rPr>
              <a:t>On the right side you see a 3D schematics of the device. A suspended SiO2 cantilever beam with a pattered Cr resistive electrode is attached to a silicon substrate.</a:t>
            </a:r>
          </a:p>
          <a:p>
            <a:r>
              <a:rPr lang="en-US" sz="1000" kern="1200" dirty="0">
                <a:solidFill>
                  <a:schemeClr val="tx1"/>
                </a:solidFill>
                <a:effectLst/>
                <a:latin typeface="+mn-lt"/>
                <a:ea typeface="ＭＳ Ｐゴシック" charset="0"/>
                <a:cs typeface="ＭＳ Ｐゴシック" charset="0"/>
              </a:rPr>
              <a:t>When a voltage V is applied at the two extremities an electrical current I passes through the Cr pattern. Due to the electrical resistance R of the thin Cr film, Joule heating occurs which rises the temperature of the suspended SiO2/Cr cantilever. Since the Cr film is defined on a thin freestanding SiO2 beam with low heat sink capacity, the bi-morph can be heated to very high temperatures. Cr and SiO2 have very different thermal expansion coefficient, and thus the cantilever beam starts to bend.</a:t>
            </a:r>
          </a:p>
          <a:p>
            <a:r>
              <a:rPr lang="en-US" sz="1000" kern="1200" dirty="0">
                <a:solidFill>
                  <a:schemeClr val="tx1"/>
                </a:solidFill>
                <a:effectLst/>
                <a:latin typeface="+mn-lt"/>
                <a:ea typeface="ＭＳ Ｐゴシック" charset="0"/>
                <a:cs typeface="ＭＳ Ｐゴシック" charset="0"/>
              </a:rPr>
              <a:t>Please note, that due to intrinsic stress gradients in grown or deposited thin films (SiO2 and Cr) there is already an initial bending at room temperature. This is often the case when films are grown at high processing temperature. How to control this stress is a subject of ongoing intensive research in surface engineering and will be touched upon later in the thin film chapter.</a:t>
            </a:r>
          </a:p>
          <a:p>
            <a:endParaRPr lang="en-US" dirty="0"/>
          </a:p>
          <a:p>
            <a:pPr marL="0" marR="0" indent="0" algn="l" defTabSz="1076006" rtl="0" eaLnBrk="0" fontAlgn="base" latinLnBrk="0" hangingPunct="0">
              <a:lnSpc>
                <a:spcPct val="100000"/>
              </a:lnSpc>
              <a:spcBef>
                <a:spcPct val="30000"/>
              </a:spcBef>
              <a:spcAft>
                <a:spcPct val="0"/>
              </a:spcAft>
              <a:buClrTx/>
              <a:buSzTx/>
              <a:buFontTx/>
              <a:buNone/>
              <a:tabLst/>
              <a:defRPr/>
            </a:pPr>
            <a:r>
              <a:rPr lang="en-US" sz="1000" kern="1200" dirty="0">
                <a:solidFill>
                  <a:schemeClr val="tx1"/>
                </a:solidFill>
                <a:effectLst/>
                <a:latin typeface="+mn-lt"/>
                <a:ea typeface="ＭＳ Ｐゴシック" charset="0"/>
                <a:cs typeface="ＭＳ Ｐゴシック" charset="0"/>
              </a:rPr>
              <a:t>This slide also lists on the bottom the basic parameters that define the mechanical properties of the cantilever. The spring constant k can be calculated as follows: [handwriting] and the resonance frequency can be written as w = [handwriting]. To be accurate, one has to compute the spring constant k and the resonance w by taking into account that there are two materials involved. Since the Cr is a very thin layer compared to SiO2, it can also be neglected at first order approximation. There are analytical methods allowing taking into account the Cr layer.</a:t>
            </a:r>
            <a:endParaRPr lang="en-US" dirty="0"/>
          </a:p>
          <a:p>
            <a:endParaRPr lang="en-US" dirty="0"/>
          </a:p>
        </p:txBody>
      </p:sp>
      <p:sp>
        <p:nvSpPr>
          <p:cNvPr id="4" name="Slide Number Placeholder 3"/>
          <p:cNvSpPr>
            <a:spLocks noGrp="1"/>
          </p:cNvSpPr>
          <p:nvPr>
            <p:ph type="sldNum" sz="quarter" idx="10"/>
          </p:nvPr>
        </p:nvSpPr>
        <p:spPr/>
        <p:txBody>
          <a:bodyPr/>
          <a:lstStyle/>
          <a:p>
            <a:fld id="{5CF4D4B0-780D-41F9-9370-45CE228C2F35}" type="slidenum">
              <a:rPr lang="fr-FR" altLang="en-US" smtClean="0"/>
              <a:pPr/>
              <a:t>3</a:t>
            </a:fld>
            <a:endParaRPr lang="fr-FR" altLang="en-US"/>
          </a:p>
        </p:txBody>
      </p:sp>
    </p:spTree>
    <p:extLst>
      <p:ext uri="{BB962C8B-B14F-4D97-AF65-F5344CB8AC3E}">
        <p14:creationId xmlns:p14="http://schemas.microsoft.com/office/powerpoint/2010/main" val="4989752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kern="1200" dirty="0">
                <a:solidFill>
                  <a:schemeClr val="tx1"/>
                </a:solidFill>
                <a:effectLst/>
                <a:latin typeface="+mn-lt"/>
                <a:ea typeface="ＭＳ Ｐゴシック" charset="0"/>
                <a:cs typeface="ＭＳ Ｐゴシック" charset="0"/>
              </a:rPr>
              <a:t>Here are two examples shown where the bimorph cantilever has been developed for applications. The first example is a </a:t>
            </a:r>
            <a:r>
              <a:rPr lang="en-US" sz="1000" kern="1200" dirty="0" err="1">
                <a:solidFill>
                  <a:schemeClr val="tx1"/>
                </a:solidFill>
                <a:effectLst/>
                <a:latin typeface="+mn-lt"/>
                <a:ea typeface="ＭＳ Ｐゴシック" charset="0"/>
                <a:cs typeface="ＭＳ Ｐゴシック" charset="0"/>
              </a:rPr>
              <a:t>micromirror</a:t>
            </a:r>
            <a:r>
              <a:rPr lang="en-US" sz="1000" kern="1200" dirty="0">
                <a:solidFill>
                  <a:schemeClr val="tx1"/>
                </a:solidFill>
                <a:effectLst/>
                <a:latin typeface="+mn-lt"/>
                <a:ea typeface="ＭＳ Ｐゴシック" charset="0"/>
                <a:cs typeface="ＭＳ Ｐゴシック" charset="0"/>
              </a:rPr>
              <a:t> that can be used for steering and controlling optical beams. This device can be used in applications such as laser printers, barcode readers and optical sensors, to name a few.</a:t>
            </a:r>
          </a:p>
          <a:p>
            <a:r>
              <a:rPr lang="en-US" sz="1000" kern="1200" dirty="0">
                <a:solidFill>
                  <a:schemeClr val="tx1"/>
                </a:solidFill>
                <a:effectLst/>
                <a:latin typeface="+mn-lt"/>
                <a:ea typeface="ＭＳ Ｐゴシック" charset="0"/>
                <a:cs typeface="ＭＳ Ｐゴシック" charset="0"/>
              </a:rPr>
              <a:t>The second example is a bi-morph cantilever for Atomic Force Microscopy (AFM). One way to speed up the imaging throughput of</a:t>
            </a:r>
            <a:r>
              <a:rPr lang="en-US" sz="1000" kern="1200" baseline="0" dirty="0">
                <a:solidFill>
                  <a:schemeClr val="tx1"/>
                </a:solidFill>
                <a:effectLst/>
                <a:latin typeface="+mn-lt"/>
                <a:ea typeface="ＭＳ Ｐゴシック" charset="0"/>
                <a:cs typeface="ＭＳ Ｐゴシック" charset="0"/>
              </a:rPr>
              <a:t> scanning </a:t>
            </a:r>
            <a:r>
              <a:rPr lang="en-US" sz="1000" kern="1200" baseline="0" dirty="0" err="1">
                <a:solidFill>
                  <a:schemeClr val="tx1"/>
                </a:solidFill>
                <a:effectLst/>
                <a:latin typeface="+mn-lt"/>
                <a:ea typeface="ＭＳ Ｐゴシック" charset="0"/>
                <a:cs typeface="ＭＳ Ｐゴシック" charset="0"/>
              </a:rPr>
              <a:t>nanoprobes</a:t>
            </a:r>
            <a:r>
              <a:rPr lang="en-US" sz="1000" kern="1200" dirty="0">
                <a:solidFill>
                  <a:schemeClr val="tx1"/>
                </a:solidFill>
                <a:effectLst/>
                <a:latin typeface="+mn-lt"/>
                <a:ea typeface="ＭＳ Ｐゴシック" charset="0"/>
                <a:cs typeface="ＭＳ Ｐゴシック" charset="0"/>
              </a:rPr>
              <a:t> is to use parallel AFM probes. In that case, it will be needed to control individual AFM probes to adjust for their respective tip height and applied</a:t>
            </a:r>
            <a:r>
              <a:rPr lang="en-US" sz="1000" kern="1200" baseline="0" dirty="0">
                <a:solidFill>
                  <a:schemeClr val="tx1"/>
                </a:solidFill>
                <a:effectLst/>
                <a:latin typeface="+mn-lt"/>
                <a:ea typeface="ＭＳ Ｐゴシック" charset="0"/>
                <a:cs typeface="ＭＳ Ｐゴシック" charset="0"/>
              </a:rPr>
              <a:t> surface</a:t>
            </a:r>
            <a:r>
              <a:rPr lang="en-US" sz="1000" kern="1200" dirty="0">
                <a:solidFill>
                  <a:schemeClr val="tx1"/>
                </a:solidFill>
                <a:effectLst/>
                <a:latin typeface="+mn-lt"/>
                <a:ea typeface="ＭＳ Ｐゴシック" charset="0"/>
                <a:cs typeface="ＭＳ Ｐゴシック" charset="0"/>
              </a:rPr>
              <a:t> force. The example shows a bi-morph cantilever that can be actuated up and down with high precision. In addition, the particular geometry with one bimorph layer on top and another on the bottom of the cantilever allows to flex the cantilever in a way that the angle of the cantilever front end remains horizontal.</a:t>
            </a:r>
            <a:r>
              <a:rPr lang="en-US" dirty="0">
                <a:effectLst/>
              </a:rPr>
              <a:t> </a:t>
            </a:r>
            <a:endParaRPr lang="en-US" dirty="0"/>
          </a:p>
          <a:p>
            <a:endParaRPr lang="en-US" sz="1000" kern="1200" dirty="0">
              <a:solidFill>
                <a:schemeClr val="tx1"/>
              </a:solidFill>
              <a:effectLst/>
              <a:latin typeface="+mn-lt"/>
              <a:ea typeface="ＭＳ Ｐゴシック" charset="0"/>
              <a:cs typeface="ＭＳ Ｐゴシック" charset="0"/>
            </a:endParaRPr>
          </a:p>
          <a:p>
            <a:r>
              <a:rPr lang="en-US" sz="1000" kern="1200" dirty="0">
                <a:solidFill>
                  <a:schemeClr val="tx1"/>
                </a:solidFill>
                <a:effectLst/>
                <a:latin typeface="+mn-lt"/>
                <a:ea typeface="ＭＳ Ｐゴシック" charset="0"/>
                <a:cs typeface="ＭＳ Ｐゴシック" charset="0"/>
              </a:rPr>
              <a:t>In fact, the thermal actuator has very favorable scaling laws</a:t>
            </a:r>
            <a:r>
              <a:rPr lang="en-US" sz="1000" kern="1200" baseline="0" dirty="0">
                <a:solidFill>
                  <a:schemeClr val="tx1"/>
                </a:solidFill>
                <a:effectLst/>
                <a:latin typeface="+mn-lt"/>
                <a:ea typeface="ＭＳ Ｐゴシック" charset="0"/>
                <a:cs typeface="ＭＳ Ｐゴシック" charset="0"/>
              </a:rPr>
              <a:t> </a:t>
            </a:r>
            <a:r>
              <a:rPr lang="en-US" sz="1000" kern="1200" dirty="0">
                <a:solidFill>
                  <a:schemeClr val="tx1"/>
                </a:solidFill>
                <a:effectLst/>
                <a:latin typeface="+mn-lt"/>
                <a:ea typeface="ＭＳ Ｐゴシック" charset="0"/>
                <a:cs typeface="ＭＳ Ｐゴシック" charset="0"/>
              </a:rPr>
              <a:t>for miniature sensors and actuator applications, for several reasons. First, due to their small mass</a:t>
            </a:r>
            <a:r>
              <a:rPr lang="en-US" sz="1000" kern="1200" baseline="0" dirty="0">
                <a:solidFill>
                  <a:schemeClr val="tx1"/>
                </a:solidFill>
                <a:effectLst/>
                <a:latin typeface="+mn-lt"/>
                <a:ea typeface="ＭＳ Ｐゴシック" charset="0"/>
                <a:cs typeface="ＭＳ Ｐゴシック" charset="0"/>
              </a:rPr>
              <a:t> they can move relatively fast and </a:t>
            </a:r>
            <a:r>
              <a:rPr lang="en-US" sz="1000" kern="1200" dirty="0">
                <a:solidFill>
                  <a:schemeClr val="tx1"/>
                </a:solidFill>
                <a:effectLst/>
                <a:latin typeface="+mn-lt"/>
                <a:ea typeface="ＭＳ Ｐゴシック" charset="0"/>
                <a:cs typeface="ＭＳ Ｐゴシック" charset="0"/>
              </a:rPr>
              <a:t>are well suited for controlling optical beams, such as in </a:t>
            </a:r>
            <a:r>
              <a:rPr lang="en-US" sz="1000" kern="1200" dirty="0" err="1">
                <a:solidFill>
                  <a:schemeClr val="tx1"/>
                </a:solidFill>
                <a:effectLst/>
                <a:latin typeface="+mn-lt"/>
                <a:ea typeface="ＭＳ Ｐゴシック" charset="0"/>
                <a:cs typeface="ＭＳ Ｐゴシック" charset="0"/>
              </a:rPr>
              <a:t>micromirrors</a:t>
            </a:r>
            <a:r>
              <a:rPr lang="en-US" sz="1000" kern="1200" dirty="0">
                <a:solidFill>
                  <a:schemeClr val="tx1"/>
                </a:solidFill>
                <a:effectLst/>
                <a:latin typeface="+mn-lt"/>
                <a:ea typeface="ＭＳ Ｐゴシック" charset="0"/>
                <a:cs typeface="ＭＳ Ｐゴシック" charset="0"/>
              </a:rPr>
              <a:t>, </a:t>
            </a:r>
            <a:r>
              <a:rPr lang="en-US" sz="1000" kern="1200" dirty="0" err="1">
                <a:solidFill>
                  <a:schemeClr val="tx1"/>
                </a:solidFill>
                <a:effectLst/>
                <a:latin typeface="+mn-lt"/>
                <a:ea typeface="ＭＳ Ｐゴシック" charset="0"/>
                <a:cs typeface="ＭＳ Ｐゴシック" charset="0"/>
              </a:rPr>
              <a:t>microshutters</a:t>
            </a:r>
            <a:r>
              <a:rPr lang="en-US" sz="1000" kern="1200" dirty="0">
                <a:solidFill>
                  <a:schemeClr val="tx1"/>
                </a:solidFill>
                <a:effectLst/>
                <a:latin typeface="+mn-lt"/>
                <a:ea typeface="ＭＳ Ｐゴシック" charset="0"/>
                <a:cs typeface="ＭＳ Ｐゴシック" charset="0"/>
              </a:rPr>
              <a:t>, etc. It is in particular interesting where a large displacement range is required. Second, </a:t>
            </a:r>
            <a:r>
              <a:rPr lang="en-US" sz="1000" kern="1200" dirty="0" err="1">
                <a:solidFill>
                  <a:schemeClr val="tx1"/>
                </a:solidFill>
                <a:effectLst/>
                <a:latin typeface="+mn-lt"/>
                <a:ea typeface="ＭＳ Ｐゴシック" charset="0"/>
                <a:cs typeface="ＭＳ Ｐゴシック" charset="0"/>
              </a:rPr>
              <a:t>microfabrication</a:t>
            </a:r>
            <a:r>
              <a:rPr lang="en-US" sz="1000" kern="1200" dirty="0">
                <a:solidFill>
                  <a:schemeClr val="tx1"/>
                </a:solidFill>
                <a:effectLst/>
                <a:latin typeface="+mn-lt"/>
                <a:ea typeface="ＭＳ Ｐゴシック" charset="0"/>
                <a:cs typeface="ＭＳ Ｐゴシック" charset="0"/>
              </a:rPr>
              <a:t> techniques enables freestanding thin-film beams, also with integrated heaters. Drawbacks to be taken into account are the relatively high power consumption due to the joule heat dissipation,</a:t>
            </a:r>
            <a:r>
              <a:rPr lang="en-US" sz="1000" kern="1200" baseline="0" dirty="0">
                <a:solidFill>
                  <a:schemeClr val="tx1"/>
                </a:solidFill>
                <a:effectLst/>
                <a:latin typeface="+mn-lt"/>
                <a:ea typeface="ＭＳ Ｐゴシック" charset="0"/>
                <a:cs typeface="ＭＳ Ｐゴシック" charset="0"/>
              </a:rPr>
              <a:t> and the limited dynamic range.</a:t>
            </a:r>
            <a:endParaRPr lang="en-US" sz="1000" kern="1200" dirty="0">
              <a:solidFill>
                <a:schemeClr val="tx1"/>
              </a:solidFill>
              <a:effectLst/>
              <a:latin typeface="+mn-lt"/>
              <a:ea typeface="ＭＳ Ｐゴシック" charset="0"/>
              <a:cs typeface="ＭＳ Ｐゴシック" charset="0"/>
            </a:endParaRPr>
          </a:p>
          <a:p>
            <a:r>
              <a:rPr lang="en-US" sz="1000" kern="1200" dirty="0">
                <a:solidFill>
                  <a:schemeClr val="tx1"/>
                </a:solidFill>
                <a:effectLst/>
                <a:latin typeface="+mn-lt"/>
                <a:ea typeface="ＭＳ Ｐゴシック" charset="0"/>
                <a:cs typeface="ＭＳ Ｐゴシック" charset="0"/>
              </a:rPr>
              <a:t>Nevertheless, the bimorph actuator is a great demonstration example for </a:t>
            </a:r>
            <a:r>
              <a:rPr lang="en-US" sz="1000" kern="1200" dirty="0" err="1">
                <a:solidFill>
                  <a:schemeClr val="tx1"/>
                </a:solidFill>
                <a:effectLst/>
                <a:latin typeface="+mn-lt"/>
                <a:ea typeface="ＭＳ Ｐゴシック" charset="0"/>
                <a:cs typeface="ＭＳ Ｐゴシック" charset="0"/>
              </a:rPr>
              <a:t>microfabrication</a:t>
            </a:r>
            <a:r>
              <a:rPr lang="en-US" sz="1000" kern="1200" dirty="0">
                <a:solidFill>
                  <a:schemeClr val="tx1"/>
                </a:solidFill>
                <a:effectLst/>
                <a:latin typeface="+mn-lt"/>
                <a:ea typeface="ＭＳ Ｐゴシック" charset="0"/>
                <a:cs typeface="ＭＳ Ｐゴシック" charset="0"/>
              </a:rPr>
              <a:t>.</a:t>
            </a:r>
          </a:p>
          <a:p>
            <a:endParaRPr lang="en-US" sz="1000" kern="1200" dirty="0">
              <a:solidFill>
                <a:schemeClr val="tx1"/>
              </a:solidFill>
              <a:effectLst/>
              <a:latin typeface="+mn-lt"/>
              <a:ea typeface="ＭＳ Ｐゴシック" charset="0"/>
              <a:cs typeface="ＭＳ Ｐゴシック" charset="0"/>
            </a:endParaRPr>
          </a:p>
          <a:p>
            <a:endParaRPr lang="en-US" sz="1000" kern="1200" dirty="0">
              <a:solidFill>
                <a:schemeClr val="tx1"/>
              </a:solidFill>
              <a:effectLst/>
              <a:latin typeface="+mn-lt"/>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fld id="{5CF4D4B0-780D-41F9-9370-45CE228C2F35}" type="slidenum">
              <a:rPr lang="fr-FR" altLang="en-US" smtClean="0"/>
              <a:pPr/>
              <a:t>4</a:t>
            </a:fld>
            <a:endParaRPr lang="fr-FR" altLang="en-US"/>
          </a:p>
        </p:txBody>
      </p:sp>
    </p:spTree>
    <p:extLst>
      <p:ext uri="{BB962C8B-B14F-4D97-AF65-F5344CB8AC3E}">
        <p14:creationId xmlns:p14="http://schemas.microsoft.com/office/powerpoint/2010/main" val="1901968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kern="1200" dirty="0">
              <a:solidFill>
                <a:schemeClr val="tx1"/>
              </a:solidFill>
              <a:effectLst/>
              <a:latin typeface="+mn-lt"/>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fld id="{5CF4D4B0-780D-41F9-9370-45CE228C2F35}" type="slidenum">
              <a:rPr lang="fr-FR" altLang="en-US" smtClean="0"/>
              <a:pPr/>
              <a:t>5</a:t>
            </a:fld>
            <a:endParaRPr lang="fr-FR" altLang="en-US"/>
          </a:p>
        </p:txBody>
      </p:sp>
    </p:spTree>
    <p:extLst>
      <p:ext uri="{BB962C8B-B14F-4D97-AF65-F5344CB8AC3E}">
        <p14:creationId xmlns:p14="http://schemas.microsoft.com/office/powerpoint/2010/main" val="15630002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kern="1200" dirty="0">
              <a:solidFill>
                <a:schemeClr val="tx1"/>
              </a:solidFill>
              <a:effectLst/>
              <a:latin typeface="+mn-lt"/>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fld id="{5CF4D4B0-780D-41F9-9370-45CE228C2F35}" type="slidenum">
              <a:rPr lang="fr-FR" altLang="en-US" smtClean="0"/>
              <a:pPr/>
              <a:t>6</a:t>
            </a:fld>
            <a:endParaRPr lang="fr-FR" altLang="en-US"/>
          </a:p>
        </p:txBody>
      </p:sp>
    </p:spTree>
    <p:extLst>
      <p:ext uri="{BB962C8B-B14F-4D97-AF65-F5344CB8AC3E}">
        <p14:creationId xmlns:p14="http://schemas.microsoft.com/office/powerpoint/2010/main" val="5303627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kern="1200" dirty="0">
                <a:solidFill>
                  <a:schemeClr val="tx1"/>
                </a:solidFill>
                <a:effectLst/>
                <a:latin typeface="+mn-lt"/>
                <a:ea typeface="ＭＳ Ｐゴシック" charset="0"/>
                <a:cs typeface="ＭＳ Ｐゴシック" charset="0"/>
              </a:rPr>
              <a:t>Step 1 of our case study </a:t>
            </a:r>
            <a:r>
              <a:rPr lang="en-US" sz="1000" kern="1200" dirty="0" err="1">
                <a:solidFill>
                  <a:schemeClr val="tx1"/>
                </a:solidFill>
                <a:effectLst/>
                <a:latin typeface="+mn-lt"/>
                <a:ea typeface="ＭＳ Ｐゴシック" charset="0"/>
                <a:cs typeface="ＭＳ Ｐゴシック" charset="0"/>
              </a:rPr>
              <a:t>microfabrication</a:t>
            </a:r>
            <a:r>
              <a:rPr lang="en-US" sz="1000" kern="1200" dirty="0">
                <a:solidFill>
                  <a:schemeClr val="tx1"/>
                </a:solidFill>
                <a:effectLst/>
                <a:latin typeface="+mn-lt"/>
                <a:ea typeface="ＭＳ Ｐゴシック" charset="0"/>
                <a:cs typeface="ＭＳ Ｐゴシック" charset="0"/>
              </a:rPr>
              <a:t> process for the bimorph is to clean the wafer for the thermal growth of a silicon dioxide layer, which will be one of the two</a:t>
            </a:r>
            <a:r>
              <a:rPr lang="en-US" sz="1000" kern="1200" baseline="0" dirty="0">
                <a:solidFill>
                  <a:schemeClr val="tx1"/>
                </a:solidFill>
                <a:effectLst/>
                <a:latin typeface="+mn-lt"/>
                <a:ea typeface="ＭＳ Ｐゴシック" charset="0"/>
                <a:cs typeface="ＭＳ Ｐゴシック" charset="0"/>
              </a:rPr>
              <a:t> bi-morph materials</a:t>
            </a:r>
            <a:r>
              <a:rPr lang="en-US" sz="1000" kern="1200" dirty="0">
                <a:solidFill>
                  <a:schemeClr val="tx1"/>
                </a:solidFill>
                <a:effectLst/>
                <a:latin typeface="+mn-lt"/>
                <a:ea typeface="ＭＳ Ｐゴシック" charset="0"/>
                <a:cs typeface="ＭＳ Ｐゴシック" charset="0"/>
              </a:rPr>
              <a:t>. A typical process</a:t>
            </a:r>
            <a:r>
              <a:rPr lang="en-US" sz="1000" kern="1200" baseline="0" dirty="0">
                <a:solidFill>
                  <a:schemeClr val="tx1"/>
                </a:solidFill>
                <a:effectLst/>
                <a:latin typeface="+mn-lt"/>
                <a:ea typeface="ＭＳ Ｐゴシック" charset="0"/>
                <a:cs typeface="ＭＳ Ｐゴシック" charset="0"/>
              </a:rPr>
              <a:t> </a:t>
            </a:r>
            <a:r>
              <a:rPr lang="en-US" sz="1000" kern="1200" dirty="0">
                <a:solidFill>
                  <a:schemeClr val="tx1"/>
                </a:solidFill>
                <a:effectLst/>
                <a:latin typeface="+mn-lt"/>
                <a:ea typeface="ＭＳ Ｐゴシック" charset="0"/>
                <a:cs typeface="ＭＳ Ｐゴシック" charset="0"/>
              </a:rPr>
              <a:t>for this purpose is called RCA cleaning, which</a:t>
            </a:r>
            <a:r>
              <a:rPr lang="en-US" sz="1000" kern="1200" baseline="0" dirty="0">
                <a:solidFill>
                  <a:schemeClr val="tx1"/>
                </a:solidFill>
                <a:effectLst/>
                <a:latin typeface="+mn-lt"/>
                <a:ea typeface="ＭＳ Ｐゴシック" charset="0"/>
                <a:cs typeface="ＭＳ Ｐゴシック" charset="0"/>
              </a:rPr>
              <a:t> is an industry standards since the 1960’s </a:t>
            </a:r>
            <a:r>
              <a:rPr lang="en-US" sz="1000" kern="1200" dirty="0">
                <a:solidFill>
                  <a:schemeClr val="tx1"/>
                </a:solidFill>
                <a:effectLst/>
                <a:latin typeface="+mn-lt"/>
                <a:ea typeface="ＭＳ Ｐゴシック" charset="0"/>
                <a:cs typeface="ＭＳ Ｐゴシック" charset="0"/>
              </a:rPr>
              <a:t>and consists of a couple of fabrication steps as shown in the accompanying documents.</a:t>
            </a:r>
          </a:p>
          <a:p>
            <a:pPr lvl="0"/>
            <a:endParaRPr lang="en-US" sz="1000" kern="1200" dirty="0">
              <a:solidFill>
                <a:schemeClr val="tx1"/>
              </a:solidFill>
              <a:effectLst/>
              <a:latin typeface="+mn-lt"/>
              <a:ea typeface="ＭＳ Ｐゴシック" charset="0"/>
              <a:cs typeface="ＭＳ Ｐゴシック" charset="0"/>
            </a:endParaRPr>
          </a:p>
          <a:p>
            <a:r>
              <a:rPr lang="en-US" sz="1000" kern="1200" dirty="0">
                <a:solidFill>
                  <a:schemeClr val="tx1"/>
                </a:solidFill>
                <a:effectLst/>
                <a:latin typeface="+mn-lt"/>
                <a:ea typeface="ＭＳ Ｐゴシック" charset="0"/>
                <a:cs typeface="ＭＳ Ｐゴシック" charset="0"/>
              </a:rPr>
              <a:t>The cleaning is needed to remove all dust particles and contamination film</a:t>
            </a:r>
            <a:r>
              <a:rPr lang="en-US" sz="1000" kern="1200" baseline="0" dirty="0">
                <a:solidFill>
                  <a:schemeClr val="tx1"/>
                </a:solidFill>
                <a:effectLst/>
                <a:latin typeface="+mn-lt"/>
                <a:ea typeface="ＭＳ Ｐゴシック" charset="0"/>
                <a:cs typeface="ＭＳ Ｐゴシック" charset="0"/>
              </a:rPr>
              <a:t> </a:t>
            </a:r>
            <a:r>
              <a:rPr lang="en-US" sz="1000" kern="1200" dirty="0">
                <a:solidFill>
                  <a:schemeClr val="tx1"/>
                </a:solidFill>
                <a:effectLst/>
                <a:latin typeface="+mn-lt"/>
                <a:ea typeface="ＭＳ Ｐゴシック" charset="0"/>
                <a:cs typeface="ＭＳ Ｐゴシック" charset="0"/>
              </a:rPr>
              <a:t>from the surface.</a:t>
            </a:r>
          </a:p>
          <a:p>
            <a:endParaRPr lang="en-US" sz="1000" kern="1200" dirty="0">
              <a:solidFill>
                <a:schemeClr val="tx1"/>
              </a:solidFill>
              <a:effectLst/>
              <a:latin typeface="+mn-lt"/>
              <a:ea typeface="ＭＳ Ｐゴシック" charset="0"/>
              <a:cs typeface="ＭＳ Ｐゴシック" charset="0"/>
            </a:endParaRPr>
          </a:p>
          <a:p>
            <a:r>
              <a:rPr lang="en-US" sz="1000" kern="1200" dirty="0">
                <a:solidFill>
                  <a:schemeClr val="tx1"/>
                </a:solidFill>
                <a:effectLst/>
                <a:latin typeface="+mn-lt"/>
                <a:ea typeface="ＭＳ Ｐゴシック" charset="0"/>
                <a:cs typeface="ＭＳ Ｐゴシック" charset="0"/>
              </a:rPr>
              <a:t>Wet oxidation is then carried out at very high temperature in a furnace with oxygen rich atmosphere. Silicon on the surface is thereby transformed into a SiO2 layer that growths with time while consuming</a:t>
            </a:r>
            <a:r>
              <a:rPr lang="en-US" sz="1000" kern="1200" baseline="0" dirty="0">
                <a:solidFill>
                  <a:schemeClr val="tx1"/>
                </a:solidFill>
                <a:effectLst/>
                <a:latin typeface="+mn-lt"/>
                <a:ea typeface="ＭＳ Ｐゴシック" charset="0"/>
                <a:cs typeface="ＭＳ Ｐゴシック" charset="0"/>
              </a:rPr>
              <a:t> the underlying silicon</a:t>
            </a:r>
            <a:r>
              <a:rPr lang="en-US" sz="1000" kern="1200" dirty="0">
                <a:solidFill>
                  <a:schemeClr val="tx1"/>
                </a:solidFill>
                <a:effectLst/>
                <a:latin typeface="+mn-lt"/>
                <a:ea typeface="ＭＳ Ｐゴシック" charset="0"/>
                <a:cs typeface="ＭＳ Ｐゴシック" charset="0"/>
              </a:rPr>
              <a:t>. Growing SiO2 layers follow the diffusion law.</a:t>
            </a:r>
          </a:p>
          <a:p>
            <a:r>
              <a:rPr lang="en-US" sz="1000" kern="1200" dirty="0">
                <a:solidFill>
                  <a:schemeClr val="tx1"/>
                </a:solidFill>
                <a:effectLst/>
                <a:latin typeface="+mn-lt"/>
                <a:ea typeface="ＭＳ Ｐゴシック" charset="0"/>
                <a:cs typeface="ＭＳ Ｐゴシック" charset="0"/>
              </a:rPr>
              <a:t>Please to not mix up the thermal oxidation shown here with the deposition of SiO2 by PVD or CVD techniques. PVD and CVD are additive techniques, whereas thermal</a:t>
            </a:r>
            <a:r>
              <a:rPr lang="en-US" sz="1000" kern="1200" baseline="0" dirty="0">
                <a:solidFill>
                  <a:schemeClr val="tx1"/>
                </a:solidFill>
                <a:effectLst/>
                <a:latin typeface="+mn-lt"/>
                <a:ea typeface="ＭＳ Ｐゴシック" charset="0"/>
                <a:cs typeface="ＭＳ Ｐゴシック" charset="0"/>
              </a:rPr>
              <a:t> oxidation also consumes the substrate material and thus growths also into the silicon wafer. </a:t>
            </a:r>
            <a:r>
              <a:rPr lang="en-US" sz="1000" kern="1200" dirty="0">
                <a:solidFill>
                  <a:schemeClr val="tx1"/>
                </a:solidFill>
                <a:effectLst/>
                <a:latin typeface="+mn-lt"/>
                <a:ea typeface="ＭＳ Ｐゴシック" charset="0"/>
                <a:cs typeface="ＭＳ Ｐゴシック" charset="0"/>
              </a:rPr>
              <a:t>This will be explained later in detail.</a:t>
            </a:r>
          </a:p>
          <a:p>
            <a:r>
              <a:rPr lang="en-US" sz="1000" kern="1200" dirty="0">
                <a:solidFill>
                  <a:schemeClr val="tx1"/>
                </a:solidFill>
                <a:effectLst/>
                <a:latin typeface="+mn-lt"/>
                <a:ea typeface="ＭＳ Ｐゴシック" charset="0"/>
                <a:cs typeface="ＭＳ Ｐゴシック" charset="0"/>
              </a:rPr>
              <a:t>To form a 1.5 um thick SiO2 we typically oxidize the silicon wafer during 6 h at 1100 </a:t>
            </a:r>
            <a:r>
              <a:rPr lang="en-US" sz="1000" kern="1200" dirty="0" err="1">
                <a:solidFill>
                  <a:schemeClr val="tx1"/>
                </a:solidFill>
                <a:effectLst/>
                <a:latin typeface="+mn-lt"/>
                <a:ea typeface="ＭＳ Ｐゴシック" charset="0"/>
                <a:cs typeface="ＭＳ Ｐゴシック" charset="0"/>
              </a:rPr>
              <a:t>deg</a:t>
            </a:r>
            <a:r>
              <a:rPr lang="en-US" sz="1000" kern="1200" dirty="0">
                <a:solidFill>
                  <a:schemeClr val="tx1"/>
                </a:solidFill>
                <a:effectLst/>
                <a:latin typeface="+mn-lt"/>
                <a:ea typeface="ＭＳ Ｐゴシック" charset="0"/>
                <a:cs typeface="ＭＳ Ｐゴシック" charset="0"/>
              </a:rPr>
              <a:t> C ?</a:t>
            </a:r>
          </a:p>
          <a:p>
            <a:endParaRPr lang="en-US" sz="1000" kern="1200" dirty="0">
              <a:solidFill>
                <a:schemeClr val="tx1"/>
              </a:solidFill>
              <a:effectLst/>
              <a:latin typeface="+mn-lt"/>
              <a:ea typeface="ＭＳ Ｐゴシック" charset="0"/>
              <a:cs typeface="ＭＳ Ｐゴシック" charset="0"/>
            </a:endParaRPr>
          </a:p>
          <a:p>
            <a:r>
              <a:rPr lang="en-US" sz="1000" kern="1200" dirty="0">
                <a:solidFill>
                  <a:schemeClr val="tx1"/>
                </a:solidFill>
                <a:effectLst/>
                <a:latin typeface="+mn-lt"/>
                <a:ea typeface="ＭＳ Ｐゴシック" charset="0"/>
                <a:cs typeface="ＭＳ Ｐゴシック" charset="0"/>
              </a:rPr>
              <a:t>On the right side you see 7 silicon wafers that</a:t>
            </a:r>
            <a:r>
              <a:rPr lang="en-US" sz="1000" kern="1200" baseline="0" dirty="0">
                <a:solidFill>
                  <a:schemeClr val="tx1"/>
                </a:solidFill>
                <a:effectLst/>
                <a:latin typeface="+mn-lt"/>
                <a:ea typeface="ＭＳ Ｐゴシック" charset="0"/>
                <a:cs typeface="ＭＳ Ｐゴシック" charset="0"/>
              </a:rPr>
              <a:t> are </a:t>
            </a:r>
            <a:r>
              <a:rPr lang="en-US" sz="1000" kern="1200" dirty="0">
                <a:solidFill>
                  <a:schemeClr val="tx1"/>
                </a:solidFill>
                <a:effectLst/>
                <a:latin typeface="+mn-lt"/>
                <a:ea typeface="ＭＳ Ｐゴシック" charset="0"/>
                <a:cs typeface="ＭＳ Ｐゴシック" charset="0"/>
              </a:rPr>
              <a:t>4 inch or 100mm in diameter.</a:t>
            </a:r>
          </a:p>
          <a:p>
            <a:endParaRPr lang="en-US" sz="1000" kern="1200" dirty="0">
              <a:solidFill>
                <a:schemeClr val="tx1"/>
              </a:solidFill>
              <a:effectLst/>
              <a:latin typeface="+mn-lt"/>
              <a:ea typeface="ＭＳ Ｐゴシック" charset="0"/>
              <a:cs typeface="ＭＳ Ｐゴシック" charset="0"/>
            </a:endParaRPr>
          </a:p>
          <a:p>
            <a:r>
              <a:rPr lang="en-US" sz="1000" kern="1200" dirty="0">
                <a:solidFill>
                  <a:schemeClr val="tx1"/>
                </a:solidFill>
                <a:effectLst/>
                <a:latin typeface="+mn-lt"/>
                <a:ea typeface="ＭＳ Ｐゴシック" charset="0"/>
                <a:cs typeface="ＭＳ Ｐゴシック" charset="0"/>
              </a:rPr>
              <a:t>The wafer in the center is the initial silicon wafer that has a grey color. The other substrates</a:t>
            </a:r>
            <a:r>
              <a:rPr lang="en-US" sz="1000" kern="1200" baseline="0" dirty="0">
                <a:solidFill>
                  <a:schemeClr val="tx1"/>
                </a:solidFill>
                <a:effectLst/>
                <a:latin typeface="+mn-lt"/>
                <a:ea typeface="ＭＳ Ｐゴシック" charset="0"/>
                <a:cs typeface="ＭＳ Ｐゴシック" charset="0"/>
              </a:rPr>
              <a:t> are </a:t>
            </a:r>
            <a:r>
              <a:rPr lang="en-US" sz="1000" kern="1200" baseline="0" dirty="0" err="1">
                <a:solidFill>
                  <a:schemeClr val="tx1"/>
                </a:solidFill>
                <a:effectLst/>
                <a:latin typeface="+mn-lt"/>
                <a:ea typeface="ＭＳ Ｐゴシック" charset="0"/>
                <a:cs typeface="ＭＳ Ｐゴシック" charset="0"/>
              </a:rPr>
              <a:t>sliicon</a:t>
            </a:r>
            <a:r>
              <a:rPr lang="en-US" sz="1000" kern="1200" baseline="0" dirty="0">
                <a:solidFill>
                  <a:schemeClr val="tx1"/>
                </a:solidFill>
                <a:effectLst/>
                <a:latin typeface="+mn-lt"/>
                <a:ea typeface="ＭＳ Ｐゴシック" charset="0"/>
                <a:cs typeface="ＭＳ Ｐゴシック" charset="0"/>
              </a:rPr>
              <a:t> wafer with different SiO2 film thickness appearing with different colors. These colors appear due to interference effects a</a:t>
            </a:r>
            <a:r>
              <a:rPr lang="en-US" sz="1000" kern="1200" dirty="0">
                <a:solidFill>
                  <a:schemeClr val="tx1"/>
                </a:solidFill>
                <a:effectLst/>
                <a:latin typeface="+mn-lt"/>
                <a:ea typeface="ＭＳ Ｐゴシック" charset="0"/>
                <a:cs typeface="ＭＳ Ｐゴシック" charset="0"/>
              </a:rPr>
              <a:t>s soon as a thin dielectric film, that is optically transparent,</a:t>
            </a:r>
            <a:r>
              <a:rPr lang="en-US" sz="1000" kern="1200" baseline="0" dirty="0">
                <a:solidFill>
                  <a:schemeClr val="tx1"/>
                </a:solidFill>
                <a:effectLst/>
                <a:latin typeface="+mn-lt"/>
                <a:ea typeface="ＭＳ Ｐゴシック" charset="0"/>
                <a:cs typeface="ＭＳ Ｐゴシック" charset="0"/>
              </a:rPr>
              <a:t> </a:t>
            </a:r>
            <a:r>
              <a:rPr lang="en-US" sz="1000" kern="1200" dirty="0">
                <a:solidFill>
                  <a:schemeClr val="tx1"/>
                </a:solidFill>
                <a:effectLst/>
                <a:latin typeface="+mn-lt"/>
                <a:ea typeface="ＭＳ Ｐゴシック" charset="0"/>
                <a:cs typeface="ＭＳ Ｐゴシック" charset="0"/>
              </a:rPr>
              <a:t>is grown on a reflective surface. Here we show you </a:t>
            </a:r>
            <a:r>
              <a:rPr lang="en-US" sz="1000" kern="1200" baseline="0" dirty="0">
                <a:solidFill>
                  <a:schemeClr val="tx1"/>
                </a:solidFill>
                <a:effectLst/>
                <a:latin typeface="+mn-lt"/>
                <a:ea typeface="ＭＳ Ｐゴシック" charset="0"/>
                <a:cs typeface="ＭＳ Ｐゴシック" charset="0"/>
              </a:rPr>
              <a:t>various</a:t>
            </a:r>
            <a:r>
              <a:rPr lang="en-US" sz="1000" kern="1200" dirty="0">
                <a:solidFill>
                  <a:schemeClr val="tx1"/>
                </a:solidFill>
                <a:effectLst/>
                <a:latin typeface="+mn-lt"/>
                <a:ea typeface="ＭＳ Ｐゴシック" charset="0"/>
                <a:cs typeface="ＭＳ Ｐゴシック" charset="0"/>
              </a:rPr>
              <a:t> silicon wafers with different SiO2 thickness (100nm, 200nm, 500nm 1um, 2um and 10um). By experience one can actually indicate roughly the thickness of the film by the color. To measure precisely the thickness however,</a:t>
            </a:r>
            <a:r>
              <a:rPr lang="en-US" sz="1000" kern="1200" baseline="0" dirty="0">
                <a:solidFill>
                  <a:schemeClr val="tx1"/>
                </a:solidFill>
                <a:effectLst/>
                <a:latin typeface="+mn-lt"/>
                <a:ea typeface="ＭＳ Ｐゴシック" charset="0"/>
                <a:cs typeface="ＭＳ Ｐゴシック" charset="0"/>
              </a:rPr>
              <a:t> an</a:t>
            </a:r>
            <a:r>
              <a:rPr lang="en-US" sz="1000" kern="1200" dirty="0">
                <a:solidFill>
                  <a:schemeClr val="tx1"/>
                </a:solidFill>
                <a:effectLst/>
                <a:latin typeface="+mn-lt"/>
                <a:ea typeface="ＭＳ Ｐゴシック" charset="0"/>
                <a:cs typeface="ＭＳ Ｐゴシック" charset="0"/>
              </a:rPr>
              <a:t> </a:t>
            </a:r>
            <a:r>
              <a:rPr lang="en-US" sz="1000" kern="1200" dirty="0" err="1">
                <a:solidFill>
                  <a:schemeClr val="tx1"/>
                </a:solidFill>
                <a:effectLst/>
                <a:latin typeface="+mn-lt"/>
                <a:ea typeface="ＭＳ Ｐゴシック" charset="0"/>
                <a:cs typeface="ＭＳ Ｐゴシック" charset="0"/>
              </a:rPr>
              <a:t>ellipsometer</a:t>
            </a:r>
            <a:r>
              <a:rPr lang="en-US" sz="1000" kern="1200" dirty="0">
                <a:solidFill>
                  <a:schemeClr val="tx1"/>
                </a:solidFill>
                <a:effectLst/>
                <a:latin typeface="+mn-lt"/>
                <a:ea typeface="ＭＳ Ｐゴシック" charset="0"/>
                <a:cs typeface="ＭＳ Ｐゴシック" charset="0"/>
              </a:rPr>
              <a:t> is needed.</a:t>
            </a:r>
            <a:r>
              <a:rPr lang="en-US" dirty="0">
                <a:effectLst/>
              </a:rPr>
              <a:t> </a:t>
            </a:r>
            <a:endParaRPr lang="en-US" dirty="0"/>
          </a:p>
        </p:txBody>
      </p:sp>
      <p:sp>
        <p:nvSpPr>
          <p:cNvPr id="4" name="Slide Number Placeholder 3"/>
          <p:cNvSpPr>
            <a:spLocks noGrp="1"/>
          </p:cNvSpPr>
          <p:nvPr>
            <p:ph type="sldNum" sz="quarter" idx="10"/>
          </p:nvPr>
        </p:nvSpPr>
        <p:spPr/>
        <p:txBody>
          <a:bodyPr/>
          <a:lstStyle/>
          <a:p>
            <a:fld id="{5CF4D4B0-780D-41F9-9370-45CE228C2F35}" type="slidenum">
              <a:rPr lang="fr-FR" altLang="en-US" smtClean="0"/>
              <a:pPr/>
              <a:t>7</a:t>
            </a:fld>
            <a:endParaRPr lang="fr-FR" altLang="en-US"/>
          </a:p>
        </p:txBody>
      </p:sp>
    </p:spTree>
    <p:extLst>
      <p:ext uri="{BB962C8B-B14F-4D97-AF65-F5344CB8AC3E}">
        <p14:creationId xmlns:p14="http://schemas.microsoft.com/office/powerpoint/2010/main" val="22162149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kern="1200" dirty="0">
                <a:solidFill>
                  <a:schemeClr val="tx1"/>
                </a:solidFill>
                <a:effectLst/>
                <a:latin typeface="+mn-lt"/>
                <a:ea typeface="ＭＳ Ｐゴシック" charset="0"/>
                <a:cs typeface="ＭＳ Ｐゴシック" charset="0"/>
              </a:rPr>
              <a:t>Step 2 is the physical vapor deposition (PVD) of the Chromium (Cr) layer which is the second material in the bimorph cantilever configuration. This layer serves several purposes: first, as thin conductor it will allow driving a current to heat up the surface that will result in the bi-morph actuation. Second, Cr is chosen before other metals, because it has a very different thermal expansion coefficient than SiO2. This mismatch will induce a very pronounced bi-morph effect. In</a:t>
            </a:r>
            <a:r>
              <a:rPr lang="en-US" sz="1000" kern="1200" baseline="0" dirty="0">
                <a:solidFill>
                  <a:schemeClr val="tx1"/>
                </a:solidFill>
                <a:effectLst/>
                <a:latin typeface="+mn-lt"/>
                <a:ea typeface="ＭＳ Ｐゴシック" charset="0"/>
                <a:cs typeface="ＭＳ Ｐゴシック" charset="0"/>
              </a:rPr>
              <a:t> this particular case we deposit a 500-nm-thick Cr layer by using one of our electron beam evaporator PVD system. </a:t>
            </a:r>
            <a:r>
              <a:rPr lang="en-US" sz="1000" kern="1200" dirty="0">
                <a:solidFill>
                  <a:schemeClr val="tx1"/>
                </a:solidFill>
                <a:effectLst/>
                <a:latin typeface="+mn-lt"/>
                <a:ea typeface="ＭＳ Ｐゴシック" charset="0"/>
                <a:cs typeface="ＭＳ Ｐゴシック" charset="0"/>
              </a:rPr>
              <a:t>The two photos show the silicon wafer with the 1.5um thick SiO2 on the left and after the 500-nm-thick Chrome layer deposition on the right hand side.</a:t>
            </a:r>
            <a:r>
              <a:rPr lang="en-US" dirty="0">
                <a:effectLst/>
              </a:rPr>
              <a:t> </a:t>
            </a:r>
            <a:endParaRPr lang="en-US" dirty="0"/>
          </a:p>
        </p:txBody>
      </p:sp>
      <p:sp>
        <p:nvSpPr>
          <p:cNvPr id="4" name="Slide Number Placeholder 3"/>
          <p:cNvSpPr>
            <a:spLocks noGrp="1"/>
          </p:cNvSpPr>
          <p:nvPr>
            <p:ph type="sldNum" sz="quarter" idx="10"/>
          </p:nvPr>
        </p:nvSpPr>
        <p:spPr/>
        <p:txBody>
          <a:bodyPr/>
          <a:lstStyle/>
          <a:p>
            <a:fld id="{5CF4D4B0-780D-41F9-9370-45CE228C2F35}" type="slidenum">
              <a:rPr lang="fr-FR" altLang="en-US" smtClean="0"/>
              <a:pPr/>
              <a:t>8</a:t>
            </a:fld>
            <a:endParaRPr lang="fr-FR" altLang="en-US"/>
          </a:p>
        </p:txBody>
      </p:sp>
    </p:spTree>
    <p:extLst>
      <p:ext uri="{BB962C8B-B14F-4D97-AF65-F5344CB8AC3E}">
        <p14:creationId xmlns:p14="http://schemas.microsoft.com/office/powerpoint/2010/main" val="22162149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kern="1200" dirty="0">
                <a:solidFill>
                  <a:schemeClr val="tx1"/>
                </a:solidFill>
                <a:effectLst/>
                <a:latin typeface="+mn-lt"/>
                <a:ea typeface="ＭＳ Ｐゴシック" charset="0"/>
                <a:cs typeface="ＭＳ Ｐゴシック" charset="0"/>
              </a:rPr>
              <a:t>Step 3 shows the first photolithography step. Here the goal is to pattern the Cr layer into micro-heaters that are later used to heat up the cantilever to induce bending. Photolithography is the process step that creates a pattern in a photoresist by local illumination through an exposure mask. How the </a:t>
            </a:r>
            <a:r>
              <a:rPr lang="en-US" sz="1000" kern="1200" dirty="0" err="1">
                <a:solidFill>
                  <a:schemeClr val="tx1"/>
                </a:solidFill>
                <a:effectLst/>
                <a:latin typeface="+mn-lt"/>
                <a:ea typeface="ＭＳ Ｐゴシック" charset="0"/>
                <a:cs typeface="ＭＳ Ｐゴシック" charset="0"/>
              </a:rPr>
              <a:t>photomask</a:t>
            </a:r>
            <a:r>
              <a:rPr lang="en-US" sz="1000" kern="1200" dirty="0">
                <a:solidFill>
                  <a:schemeClr val="tx1"/>
                </a:solidFill>
                <a:effectLst/>
                <a:latin typeface="+mn-lt"/>
                <a:ea typeface="ＭＳ Ｐゴシック" charset="0"/>
                <a:cs typeface="ＭＳ Ｐゴシック" charset="0"/>
              </a:rPr>
              <a:t> is created will be discussed</a:t>
            </a:r>
            <a:r>
              <a:rPr lang="en-US" sz="1000" kern="1200" baseline="0" dirty="0">
                <a:solidFill>
                  <a:schemeClr val="tx1"/>
                </a:solidFill>
                <a:effectLst/>
                <a:latin typeface="+mn-lt"/>
                <a:ea typeface="ＭＳ Ｐゴシック" charset="0"/>
                <a:cs typeface="ＭＳ Ｐゴシック" charset="0"/>
              </a:rPr>
              <a:t> later. </a:t>
            </a:r>
            <a:r>
              <a:rPr lang="en-US" sz="1000" kern="1200" dirty="0">
                <a:solidFill>
                  <a:schemeClr val="tx1"/>
                </a:solidFill>
                <a:effectLst/>
                <a:latin typeface="+mn-lt"/>
                <a:ea typeface="ＭＳ Ｐゴシック" charset="0"/>
                <a:cs typeface="ＭＳ Ｐゴシック" charset="0"/>
              </a:rPr>
              <a:t>The exposed resist is then developed, and the remaining resist pattern</a:t>
            </a:r>
            <a:r>
              <a:rPr lang="en-US" sz="1000" kern="1200" baseline="0" dirty="0">
                <a:solidFill>
                  <a:schemeClr val="tx1"/>
                </a:solidFill>
                <a:effectLst/>
                <a:latin typeface="+mn-lt"/>
                <a:ea typeface="ＭＳ Ｐゴシック" charset="0"/>
                <a:cs typeface="ＭＳ Ｐゴシック" charset="0"/>
              </a:rPr>
              <a:t> </a:t>
            </a:r>
            <a:r>
              <a:rPr lang="en-US" sz="1000" kern="1200" dirty="0">
                <a:solidFill>
                  <a:schemeClr val="tx1"/>
                </a:solidFill>
                <a:effectLst/>
                <a:latin typeface="+mn-lt"/>
                <a:ea typeface="ＭＳ Ｐゴシック" charset="0"/>
                <a:cs typeface="ＭＳ Ｐゴシック" charset="0"/>
              </a:rPr>
              <a:t>serves as etch mask to protect the underlying material from being etched. In the two graphics we can see on the left side the CAD layout of the Chrome layer design. The right side shows an optical photograph</a:t>
            </a:r>
            <a:r>
              <a:rPr lang="en-US" sz="1000" kern="1200" baseline="0" dirty="0">
                <a:solidFill>
                  <a:schemeClr val="tx1"/>
                </a:solidFill>
                <a:effectLst/>
                <a:latin typeface="+mn-lt"/>
                <a:ea typeface="ＭＳ Ｐゴシック" charset="0"/>
                <a:cs typeface="ＭＳ Ｐゴシック" charset="0"/>
              </a:rPr>
              <a:t> where </a:t>
            </a:r>
            <a:r>
              <a:rPr lang="en-US" sz="1000" kern="1200" dirty="0">
                <a:solidFill>
                  <a:schemeClr val="tx1"/>
                </a:solidFill>
                <a:effectLst/>
                <a:latin typeface="+mn-lt"/>
                <a:ea typeface="ＭＳ Ｐゴシック" charset="0"/>
                <a:cs typeface="ＭＳ Ｐゴシック" charset="0"/>
              </a:rPr>
              <a:t>we see the patterned photoresist that is slightly darker, on top of the Cr film that is still intact.</a:t>
            </a:r>
          </a:p>
          <a:p>
            <a:endParaRPr lang="en-US" sz="1000" kern="1200" dirty="0">
              <a:solidFill>
                <a:schemeClr val="tx1"/>
              </a:solidFill>
              <a:effectLst/>
              <a:latin typeface="+mn-lt"/>
              <a:ea typeface="ＭＳ Ｐゴシック" charset="0"/>
              <a:cs typeface="ＭＳ Ｐゴシック" charset="0"/>
            </a:endParaRPr>
          </a:p>
          <a:p>
            <a:r>
              <a:rPr lang="en-US" sz="1000" kern="1200" dirty="0">
                <a:solidFill>
                  <a:schemeClr val="tx1"/>
                </a:solidFill>
                <a:effectLst/>
                <a:latin typeface="+mn-lt"/>
                <a:ea typeface="ＭＳ Ｐゴシック" charset="0"/>
                <a:cs typeface="ＭＳ Ｐゴシック" charset="0"/>
              </a:rPr>
              <a:t>In the next step we will etch the Cr and see for the first time a real microstructure in a thin film will appear on the wafer, which is always an exciting moment for every student and researcher.</a:t>
            </a:r>
            <a:r>
              <a:rPr lang="en-US" dirty="0">
                <a:effectLst/>
              </a:rPr>
              <a:t> </a:t>
            </a:r>
            <a:endParaRPr lang="en-US" dirty="0"/>
          </a:p>
        </p:txBody>
      </p:sp>
      <p:sp>
        <p:nvSpPr>
          <p:cNvPr id="4" name="Slide Number Placeholder 3"/>
          <p:cNvSpPr>
            <a:spLocks noGrp="1"/>
          </p:cNvSpPr>
          <p:nvPr>
            <p:ph type="sldNum" sz="quarter" idx="10"/>
          </p:nvPr>
        </p:nvSpPr>
        <p:spPr/>
        <p:txBody>
          <a:bodyPr/>
          <a:lstStyle/>
          <a:p>
            <a:fld id="{5CF4D4B0-780D-41F9-9370-45CE228C2F35}" type="slidenum">
              <a:rPr lang="fr-FR" altLang="en-US" smtClean="0"/>
              <a:pPr/>
              <a:t>9</a:t>
            </a:fld>
            <a:endParaRPr lang="fr-FR" altLang="en-US"/>
          </a:p>
        </p:txBody>
      </p:sp>
    </p:spTree>
    <p:extLst>
      <p:ext uri="{BB962C8B-B14F-4D97-AF65-F5344CB8AC3E}">
        <p14:creationId xmlns:p14="http://schemas.microsoft.com/office/powerpoint/2010/main" val="22162149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OOC Video Title">
    <p:spTree>
      <p:nvGrpSpPr>
        <p:cNvPr id="1" name=""/>
        <p:cNvGrpSpPr/>
        <p:nvPr/>
      </p:nvGrpSpPr>
      <p:grpSpPr>
        <a:xfrm>
          <a:off x="0" y="0"/>
          <a:ext cx="0" cy="0"/>
          <a:chOff x="0" y="0"/>
          <a:chExt cx="0" cy="0"/>
        </a:xfrm>
      </p:grpSpPr>
      <p:pic>
        <p:nvPicPr>
          <p:cNvPr id="7" name="Image 28" descr="epfl2.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35176" y="1579566"/>
            <a:ext cx="2112964" cy="10858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2034799" y="6126860"/>
            <a:ext cx="18624734" cy="1086925"/>
          </a:xfrm>
          <a:prstGeom prst="rect">
            <a:avLst/>
          </a:prstGeom>
        </p:spPr>
        <p:txBody>
          <a:bodyPr vert="horz" lIns="91392" tIns="45697" rIns="91392" bIns="45697"/>
          <a:lstStyle>
            <a:lvl1pPr>
              <a:defRPr lang="en-US" sz="6400" kern="1200" spc="236" dirty="0">
                <a:solidFill>
                  <a:srgbClr val="000000"/>
                </a:solidFill>
                <a:latin typeface="Impact"/>
                <a:ea typeface="ＭＳ Ｐゴシック" charset="0"/>
                <a:cs typeface="Impact"/>
              </a:defRPr>
            </a:lvl1pPr>
          </a:lstStyle>
          <a:p>
            <a:r>
              <a:rPr lang="fr-CH"/>
              <a:t>Click to edit Master title style</a:t>
            </a:r>
            <a:endParaRPr lang="en-US" dirty="0"/>
          </a:p>
        </p:txBody>
      </p:sp>
      <p:sp>
        <p:nvSpPr>
          <p:cNvPr id="14" name="Text Placeholder 13"/>
          <p:cNvSpPr>
            <a:spLocks noGrp="1"/>
          </p:cNvSpPr>
          <p:nvPr>
            <p:ph type="body" sz="quarter" idx="12"/>
          </p:nvPr>
        </p:nvSpPr>
        <p:spPr>
          <a:xfrm>
            <a:off x="2034802" y="7992178"/>
            <a:ext cx="13092127" cy="906462"/>
          </a:xfrm>
          <a:prstGeom prst="rect">
            <a:avLst/>
          </a:prstGeom>
        </p:spPr>
        <p:txBody>
          <a:bodyPr vert="horz" lIns="91392" tIns="45697" rIns="91392" bIns="45697"/>
          <a:lstStyle>
            <a:lvl1pPr marL="685447" indent="-685447">
              <a:buFontTx/>
              <a:buNone/>
              <a:defRPr lang="fr-CH" b="1" dirty="0" smtClean="0">
                <a:solidFill>
                  <a:srgbClr val="C30000"/>
                </a:solidFill>
                <a:latin typeface="Arial Narrow" charset="0"/>
                <a:cs typeface="Arial Narrow" charset="0"/>
              </a:defRPr>
            </a:lvl1pPr>
          </a:lstStyle>
          <a:p>
            <a:pPr lvl="0"/>
            <a:r>
              <a:rPr lang="fr-CH"/>
              <a:t>Click to edit Master text styles</a:t>
            </a:r>
          </a:p>
        </p:txBody>
      </p:sp>
      <p:sp>
        <p:nvSpPr>
          <p:cNvPr id="16" name="Text Placeholder 15"/>
          <p:cNvSpPr>
            <a:spLocks noGrp="1"/>
          </p:cNvSpPr>
          <p:nvPr>
            <p:ph type="body" sz="quarter" idx="13"/>
          </p:nvPr>
        </p:nvSpPr>
        <p:spPr>
          <a:xfrm>
            <a:off x="2035250" y="8898640"/>
            <a:ext cx="13091675" cy="830015"/>
          </a:xfrm>
          <a:prstGeom prst="rect">
            <a:avLst/>
          </a:prstGeom>
        </p:spPr>
        <p:txBody>
          <a:bodyPr vert="horz" lIns="91392" tIns="45697" rIns="91392" bIns="45697"/>
          <a:lstStyle>
            <a:lvl1pPr marL="685447" indent="-685447">
              <a:buFontTx/>
              <a:buNone/>
              <a:defRPr lang="fr-CH" dirty="0" smtClean="0">
                <a:solidFill>
                  <a:schemeClr val="tx1"/>
                </a:solidFill>
                <a:latin typeface="Arial Narrow" charset="0"/>
                <a:cs typeface="Arial Narrow" charset="0"/>
              </a:defRPr>
            </a:lvl1pPr>
          </a:lstStyle>
          <a:p>
            <a:pPr lvl="0"/>
            <a:r>
              <a:rPr lang="fr-CH"/>
              <a:t>Click to edit Master text styles</a:t>
            </a:r>
          </a:p>
        </p:txBody>
      </p:sp>
      <p:sp>
        <p:nvSpPr>
          <p:cNvPr id="3" name="Picture Placeholder 2"/>
          <p:cNvSpPr>
            <a:spLocks noGrp="1"/>
          </p:cNvSpPr>
          <p:nvPr>
            <p:ph type="pic" sz="quarter" idx="14"/>
          </p:nvPr>
        </p:nvSpPr>
        <p:spPr>
          <a:xfrm>
            <a:off x="10198101" y="577852"/>
            <a:ext cx="10461624" cy="7413625"/>
          </a:xfrm>
          <a:prstGeom prst="rect">
            <a:avLst/>
          </a:prstGeom>
        </p:spPr>
        <p:txBody>
          <a:bodyPr vert="horz" lIns="91400" tIns="45701" rIns="91400" bIns="45701"/>
          <a:lstStyle>
            <a:lvl1pPr marL="217396" indent="0">
              <a:buNone/>
              <a:defRPr/>
            </a:lvl1pPr>
          </a:lstStyle>
          <a:p>
            <a:pPr lvl="0"/>
            <a:endParaRPr lang="en-US" noProof="0" dirty="0"/>
          </a:p>
        </p:txBody>
      </p:sp>
    </p:spTree>
    <p:extLst>
      <p:ext uri="{BB962C8B-B14F-4D97-AF65-F5344CB8AC3E}">
        <p14:creationId xmlns:p14="http://schemas.microsoft.com/office/powerpoint/2010/main" val="2701335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re seul et filet">
    <p:spTree>
      <p:nvGrpSpPr>
        <p:cNvPr id="1" name=""/>
        <p:cNvGrpSpPr/>
        <p:nvPr/>
      </p:nvGrpSpPr>
      <p:grpSpPr>
        <a:xfrm>
          <a:off x="0" y="0"/>
          <a:ext cx="0" cy="0"/>
          <a:chOff x="0" y="0"/>
          <a:chExt cx="0" cy="0"/>
        </a:xfrm>
      </p:grpSpPr>
      <p:sp>
        <p:nvSpPr>
          <p:cNvPr id="3" name="Espace réservé du titre 1"/>
          <p:cNvSpPr txBox="1">
            <a:spLocks/>
          </p:cNvSpPr>
          <p:nvPr userDrawn="1"/>
        </p:nvSpPr>
        <p:spPr>
          <a:xfrm>
            <a:off x="20391441" y="11296651"/>
            <a:ext cx="1238250" cy="566738"/>
          </a:xfrm>
          <a:prstGeom prst="rect">
            <a:avLst/>
          </a:prstGeom>
          <a:noFill/>
        </p:spPr>
        <p:txBody>
          <a:bodyPr lIns="215942" tIns="107970" rIns="215942" bIns="107970"/>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defTabSz="1079711" eaLnBrk="1" hangingPunct="1">
              <a:defRPr/>
            </a:pPr>
            <a:endParaRPr lang="fr-FR" sz="1800" dirty="0">
              <a:solidFill>
                <a:schemeClr val="bg1">
                  <a:lumMod val="65000"/>
                </a:schemeClr>
              </a:solidFill>
              <a:latin typeface="Arial Narrow"/>
              <a:cs typeface="Arial Narrow"/>
            </a:endParaRPr>
          </a:p>
        </p:txBody>
      </p:sp>
      <p:sp>
        <p:nvSpPr>
          <p:cNvPr id="4" name="Espace réservé du titre 1"/>
          <p:cNvSpPr txBox="1">
            <a:spLocks/>
          </p:cNvSpPr>
          <p:nvPr userDrawn="1"/>
        </p:nvSpPr>
        <p:spPr bwMode="auto">
          <a:xfrm>
            <a:off x="13708064" y="11253790"/>
            <a:ext cx="7154862" cy="566738"/>
          </a:xfrm>
          <a:prstGeom prst="rect">
            <a:avLst/>
          </a:prstGeom>
          <a:noFill/>
          <a:ln>
            <a:noFill/>
          </a:ln>
        </p:spPr>
        <p:txBody>
          <a:bodyPr lIns="215942" tIns="107970" rIns="215942" bIns="107970"/>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defTabSz="1079711" eaLnBrk="1" hangingPunct="1">
              <a:defRPr/>
            </a:pPr>
            <a:r>
              <a:rPr lang="fr-CH" sz="1800" b="1" dirty="0">
                <a:solidFill>
                  <a:srgbClr val="595959"/>
                </a:solidFill>
                <a:latin typeface="Arial Narrow"/>
                <a:cs typeface="Arial Narrow"/>
              </a:rPr>
              <a:t>Micro and </a:t>
            </a:r>
            <a:r>
              <a:rPr lang="fr-CH" sz="1800" b="1" dirty="0" err="1">
                <a:solidFill>
                  <a:srgbClr val="595959"/>
                </a:solidFill>
                <a:latin typeface="Arial Narrow"/>
                <a:cs typeface="Arial Narrow"/>
              </a:rPr>
              <a:t>Nanofabrication</a:t>
            </a:r>
            <a:endParaRPr lang="fr-FR" sz="1800" dirty="0">
              <a:solidFill>
                <a:srgbClr val="7F7F7F"/>
              </a:solidFill>
              <a:latin typeface="Arial Narrow"/>
              <a:cs typeface="Arial Narrow"/>
            </a:endParaRPr>
          </a:p>
        </p:txBody>
      </p:sp>
      <p:grpSp>
        <p:nvGrpSpPr>
          <p:cNvPr id="6" name="Grouper 4"/>
          <p:cNvGrpSpPr>
            <a:grpSpLocks/>
          </p:cNvGrpSpPr>
          <p:nvPr userDrawn="1"/>
        </p:nvGrpSpPr>
        <p:grpSpPr bwMode="auto">
          <a:xfrm>
            <a:off x="1588" y="1563688"/>
            <a:ext cx="21607463" cy="225426"/>
            <a:chOff x="891" y="1433935"/>
            <a:chExt cx="19805650" cy="206338"/>
          </a:xfrm>
        </p:grpSpPr>
        <p:sp>
          <p:nvSpPr>
            <p:cNvPr id="7" name="Rectangle 6"/>
            <p:cNvSpPr/>
            <p:nvPr userDrawn="1"/>
          </p:nvSpPr>
          <p:spPr>
            <a:xfrm>
              <a:off x="891" y="1433935"/>
              <a:ext cx="19805650" cy="87185"/>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lIns="198013" tIns="99007" rIns="198013" bIns="99007" anchor="ctr"/>
            <a:lstStyle/>
            <a:p>
              <a:pPr algn="ctr" defTabSz="1079711" fontAlgn="auto">
                <a:spcBef>
                  <a:spcPts val="0"/>
                </a:spcBef>
                <a:spcAft>
                  <a:spcPts val="0"/>
                </a:spcAft>
                <a:defRPr/>
              </a:pPr>
              <a:endParaRPr lang="fr-FR" sz="4200"/>
            </a:p>
          </p:txBody>
        </p:sp>
        <p:sp>
          <p:nvSpPr>
            <p:cNvPr id="8" name="Rectangle 7"/>
            <p:cNvSpPr/>
            <p:nvPr userDrawn="1"/>
          </p:nvSpPr>
          <p:spPr>
            <a:xfrm>
              <a:off x="891" y="1553088"/>
              <a:ext cx="19805650" cy="87185"/>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lIns="198013" tIns="99007" rIns="198013" bIns="99007" anchor="ctr"/>
            <a:lstStyle/>
            <a:p>
              <a:pPr algn="ctr" defTabSz="1079711" fontAlgn="auto">
                <a:spcBef>
                  <a:spcPts val="0"/>
                </a:spcBef>
                <a:spcAft>
                  <a:spcPts val="0"/>
                </a:spcAft>
                <a:defRPr/>
              </a:pPr>
              <a:endParaRPr lang="fr-FR" sz="4200"/>
            </a:p>
          </p:txBody>
        </p:sp>
      </p:grpSp>
      <p:sp>
        <p:nvSpPr>
          <p:cNvPr id="2" name="Titre 1"/>
          <p:cNvSpPr>
            <a:spLocks noGrp="1"/>
          </p:cNvSpPr>
          <p:nvPr>
            <p:ph type="title"/>
          </p:nvPr>
        </p:nvSpPr>
        <p:spPr>
          <a:xfrm>
            <a:off x="944731" y="323224"/>
            <a:ext cx="18298949" cy="1473370"/>
          </a:xfrm>
          <a:prstGeom prst="rect">
            <a:avLst/>
          </a:prstGeom>
        </p:spPr>
        <p:txBody>
          <a:bodyPr lIns="215942" tIns="107970" rIns="215942" bIns="107970"/>
          <a:lstStyle>
            <a:lvl1pPr>
              <a:spcAft>
                <a:spcPts val="2833"/>
              </a:spcAft>
              <a:defRPr sz="6000" b="0" i="0" spc="236" baseline="0">
                <a:latin typeface="Impact"/>
                <a:cs typeface="Impact"/>
              </a:defRPr>
            </a:lvl1pPr>
          </a:lstStyle>
          <a:p>
            <a:r>
              <a:rPr lang="fr-CH" dirty="0"/>
              <a:t>Cliquez et modifiez le titre</a:t>
            </a:r>
            <a:endParaRPr lang="fr-FR" dirty="0"/>
          </a:p>
        </p:txBody>
      </p:sp>
      <p:pic>
        <p:nvPicPr>
          <p:cNvPr id="10" name="Image 9" descr="Une image contenant dessin&#10;&#10;Description générée automatiquement">
            <a:extLst>
              <a:ext uri="{FF2B5EF4-FFF2-40B4-BE49-F238E27FC236}">
                <a16:creationId xmlns:a16="http://schemas.microsoft.com/office/drawing/2014/main" id="{7E1742D7-8734-A94F-BD4C-BCCBFBBC1F2E}"/>
              </a:ext>
            </a:extLst>
          </p:cNvPr>
          <p:cNvPicPr>
            <a:picLocks noChangeAspect="1"/>
          </p:cNvPicPr>
          <p:nvPr userDrawn="1"/>
        </p:nvPicPr>
        <p:blipFill>
          <a:blip r:embed="rId2"/>
          <a:stretch>
            <a:fillRect/>
          </a:stretch>
        </p:blipFill>
        <p:spPr>
          <a:xfrm>
            <a:off x="18504679" y="230252"/>
            <a:ext cx="2982009" cy="1290575"/>
          </a:xfrm>
          <a:prstGeom prst="rect">
            <a:avLst/>
          </a:prstGeom>
        </p:spPr>
      </p:pic>
    </p:spTree>
    <p:extLst>
      <p:ext uri="{BB962C8B-B14F-4D97-AF65-F5344CB8AC3E}">
        <p14:creationId xmlns:p14="http://schemas.microsoft.com/office/powerpoint/2010/main" val="3527701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seul sans filet">
    <p:spTree>
      <p:nvGrpSpPr>
        <p:cNvPr id="1" name=""/>
        <p:cNvGrpSpPr/>
        <p:nvPr/>
      </p:nvGrpSpPr>
      <p:grpSpPr>
        <a:xfrm>
          <a:off x="0" y="0"/>
          <a:ext cx="0" cy="0"/>
          <a:chOff x="0" y="0"/>
          <a:chExt cx="0" cy="0"/>
        </a:xfrm>
      </p:grpSpPr>
      <p:sp>
        <p:nvSpPr>
          <p:cNvPr id="2" name="Titre 1"/>
          <p:cNvSpPr>
            <a:spLocks noGrp="1"/>
          </p:cNvSpPr>
          <p:nvPr>
            <p:ph type="title"/>
          </p:nvPr>
        </p:nvSpPr>
        <p:spPr>
          <a:xfrm>
            <a:off x="944731" y="323224"/>
            <a:ext cx="18298949" cy="1442680"/>
          </a:xfrm>
          <a:prstGeom prst="rect">
            <a:avLst/>
          </a:prstGeom>
        </p:spPr>
        <p:txBody>
          <a:bodyPr lIns="215942" tIns="107970" rIns="215942" bIns="107970"/>
          <a:lstStyle>
            <a:lvl1pPr>
              <a:defRPr sz="6000" b="0" i="0" spc="236" baseline="0">
                <a:latin typeface="Impact"/>
                <a:cs typeface="Impact"/>
              </a:defRPr>
            </a:lvl1pPr>
          </a:lstStyle>
          <a:p>
            <a:r>
              <a:rPr lang="fr-CH" dirty="0"/>
              <a:t>Cliquez et modifiez le titre</a:t>
            </a:r>
            <a:endParaRPr lang="fr-FR" dirty="0"/>
          </a:p>
        </p:txBody>
      </p:sp>
      <p:sp>
        <p:nvSpPr>
          <p:cNvPr id="7" name="Espace réservé du titre 1"/>
          <p:cNvSpPr txBox="1">
            <a:spLocks/>
          </p:cNvSpPr>
          <p:nvPr userDrawn="1"/>
        </p:nvSpPr>
        <p:spPr bwMode="auto">
          <a:xfrm>
            <a:off x="13708064" y="11253790"/>
            <a:ext cx="7154862" cy="566738"/>
          </a:xfrm>
          <a:prstGeom prst="rect">
            <a:avLst/>
          </a:prstGeom>
          <a:noFill/>
          <a:ln>
            <a:noFill/>
          </a:ln>
        </p:spPr>
        <p:txBody>
          <a:bodyPr lIns="215942" tIns="107970" rIns="215942" bIns="107970"/>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defTabSz="1079711" eaLnBrk="1" hangingPunct="1">
              <a:defRPr/>
            </a:pPr>
            <a:r>
              <a:rPr lang="fr-CH" sz="1800" b="1" dirty="0">
                <a:solidFill>
                  <a:srgbClr val="595959"/>
                </a:solidFill>
                <a:latin typeface="Arial Narrow"/>
                <a:cs typeface="Arial Narrow"/>
              </a:rPr>
              <a:t>Micro and </a:t>
            </a:r>
            <a:r>
              <a:rPr lang="fr-CH" sz="1800" b="1" dirty="0" err="1">
                <a:solidFill>
                  <a:srgbClr val="595959"/>
                </a:solidFill>
                <a:latin typeface="Arial Narrow"/>
                <a:cs typeface="Arial Narrow"/>
              </a:rPr>
              <a:t>Nanofabrication</a:t>
            </a:r>
            <a:endParaRPr lang="fr-FR" sz="1800" dirty="0">
              <a:solidFill>
                <a:srgbClr val="7F7F7F"/>
              </a:solidFill>
              <a:latin typeface="Arial Narrow"/>
              <a:cs typeface="Arial Narrow"/>
            </a:endParaRPr>
          </a:p>
        </p:txBody>
      </p:sp>
      <p:pic>
        <p:nvPicPr>
          <p:cNvPr id="5" name="Image 4" descr="Une image contenant dessin&#10;&#10;Description générée automatiquement">
            <a:extLst>
              <a:ext uri="{FF2B5EF4-FFF2-40B4-BE49-F238E27FC236}">
                <a16:creationId xmlns:a16="http://schemas.microsoft.com/office/drawing/2014/main" id="{74C18F37-CD58-0C4B-95BA-B5832D9ACCC6}"/>
              </a:ext>
            </a:extLst>
          </p:cNvPr>
          <p:cNvPicPr>
            <a:picLocks noChangeAspect="1"/>
          </p:cNvPicPr>
          <p:nvPr userDrawn="1"/>
        </p:nvPicPr>
        <p:blipFill>
          <a:blip r:embed="rId2"/>
          <a:stretch>
            <a:fillRect/>
          </a:stretch>
        </p:blipFill>
        <p:spPr>
          <a:xfrm>
            <a:off x="18504679" y="230252"/>
            <a:ext cx="2982009" cy="1290575"/>
          </a:xfrm>
          <a:prstGeom prst="rect">
            <a:avLst/>
          </a:prstGeom>
        </p:spPr>
      </p:pic>
    </p:spTree>
    <p:extLst>
      <p:ext uri="{BB962C8B-B14F-4D97-AF65-F5344CB8AC3E}">
        <p14:creationId xmlns:p14="http://schemas.microsoft.com/office/powerpoint/2010/main" val="10493297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grpSp>
        <p:nvGrpSpPr>
          <p:cNvPr id="5" name="Grouper 4"/>
          <p:cNvGrpSpPr>
            <a:grpSpLocks/>
          </p:cNvGrpSpPr>
          <p:nvPr userDrawn="1"/>
        </p:nvGrpSpPr>
        <p:grpSpPr bwMode="auto">
          <a:xfrm>
            <a:off x="1588" y="1563688"/>
            <a:ext cx="21607463" cy="225426"/>
            <a:chOff x="891" y="1433935"/>
            <a:chExt cx="19805650" cy="206338"/>
          </a:xfrm>
        </p:grpSpPr>
        <p:sp>
          <p:nvSpPr>
            <p:cNvPr id="6" name="Rectangle 5"/>
            <p:cNvSpPr/>
            <p:nvPr userDrawn="1"/>
          </p:nvSpPr>
          <p:spPr>
            <a:xfrm>
              <a:off x="891" y="1433935"/>
              <a:ext cx="19805650" cy="87185"/>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lIns="198013" tIns="99007" rIns="198013" bIns="99007" anchor="ctr"/>
            <a:lstStyle/>
            <a:p>
              <a:pPr algn="ctr" defTabSz="1079711" fontAlgn="auto">
                <a:spcBef>
                  <a:spcPts val="0"/>
                </a:spcBef>
                <a:spcAft>
                  <a:spcPts val="0"/>
                </a:spcAft>
                <a:defRPr/>
              </a:pPr>
              <a:endParaRPr lang="fr-FR" sz="4200"/>
            </a:p>
          </p:txBody>
        </p:sp>
        <p:sp>
          <p:nvSpPr>
            <p:cNvPr id="7" name="Rectangle 6"/>
            <p:cNvSpPr/>
            <p:nvPr userDrawn="1"/>
          </p:nvSpPr>
          <p:spPr>
            <a:xfrm>
              <a:off x="891" y="1553088"/>
              <a:ext cx="19805650" cy="87185"/>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lIns="198013" tIns="99007" rIns="198013" bIns="99007" anchor="ctr"/>
            <a:lstStyle/>
            <a:p>
              <a:pPr algn="ctr" defTabSz="1079711" fontAlgn="auto">
                <a:spcBef>
                  <a:spcPts val="0"/>
                </a:spcBef>
                <a:spcAft>
                  <a:spcPts val="0"/>
                </a:spcAft>
                <a:defRPr/>
              </a:pPr>
              <a:endParaRPr lang="fr-FR" sz="4200"/>
            </a:p>
          </p:txBody>
        </p:sp>
      </p:grpSp>
      <p:sp>
        <p:nvSpPr>
          <p:cNvPr id="3" name="Espace réservé du contenu 2"/>
          <p:cNvSpPr>
            <a:spLocks noGrp="1"/>
          </p:cNvSpPr>
          <p:nvPr>
            <p:ph idx="1"/>
          </p:nvPr>
        </p:nvSpPr>
        <p:spPr>
          <a:xfrm>
            <a:off x="694450" y="2347946"/>
            <a:ext cx="19965084" cy="8601481"/>
          </a:xfrm>
          <a:prstGeom prst="rect">
            <a:avLst/>
          </a:prstGeom>
        </p:spPr>
        <p:txBody>
          <a:bodyPr lIns="0" tIns="0" rIns="0" bIns="0"/>
          <a:lstStyle>
            <a:lvl1pPr marL="1079711" indent="-569611" algn="l">
              <a:lnSpc>
                <a:spcPct val="100000"/>
              </a:lnSpc>
              <a:spcBef>
                <a:spcPts val="0"/>
              </a:spcBef>
              <a:spcAft>
                <a:spcPts val="0"/>
              </a:spcAft>
              <a:buClr>
                <a:srgbClr val="C30000"/>
              </a:buClr>
              <a:buSzPct val="100000"/>
              <a:buFont typeface="Lucida Grande"/>
              <a:buChar char="●"/>
              <a:defRPr sz="5200" b="0" i="0">
                <a:solidFill>
                  <a:srgbClr val="000000"/>
                </a:solidFill>
                <a:latin typeface="Arial Narrow"/>
                <a:cs typeface="Arial Narrow"/>
              </a:defRPr>
            </a:lvl1pPr>
            <a:lvl2pPr marL="1510849" indent="-569611">
              <a:spcBef>
                <a:spcPts val="709"/>
              </a:spcBef>
              <a:buClr>
                <a:srgbClr val="C30000"/>
              </a:buClr>
              <a:buSzPct val="90000"/>
              <a:buFont typeface="Lucida Grande"/>
              <a:buChar char="●"/>
              <a:defRPr sz="3800" b="0" i="0">
                <a:solidFill>
                  <a:srgbClr val="000000"/>
                </a:solidFill>
                <a:latin typeface="Arial Narrow"/>
                <a:cs typeface="Arial Narrow"/>
              </a:defRPr>
            </a:lvl2pPr>
            <a:lvl3pPr marL="1759660" indent="-496593">
              <a:spcBef>
                <a:spcPts val="709"/>
              </a:spcBef>
              <a:buClr>
                <a:srgbClr val="C30000"/>
              </a:buClr>
              <a:buSzPct val="80000"/>
              <a:buFont typeface="Lucida Grande"/>
              <a:buChar char="●"/>
              <a:defRPr sz="3000" b="0" i="0">
                <a:solidFill>
                  <a:srgbClr val="000000"/>
                </a:solidFill>
                <a:latin typeface="Arial Narrow"/>
                <a:cs typeface="Arial Narrow"/>
              </a:defRPr>
            </a:lvl3pPr>
            <a:lvl4pPr marL="1237609" indent="0">
              <a:buNone/>
              <a:defRPr>
                <a:latin typeface="HelveticaNeueLT Pro 55 Roman" pitchFamily="34" charset="0"/>
              </a:defRPr>
            </a:lvl4pPr>
            <a:lvl5pPr>
              <a:defRPr>
                <a:latin typeface="HelveticaNeueLT Pro 55 Roman" pitchFamily="34" charset="0"/>
              </a:defRPr>
            </a:lvl5pPr>
          </a:lstStyle>
          <a:p>
            <a:pPr lvl="0"/>
            <a:r>
              <a:rPr lang="fr-CH" dirty="0"/>
              <a:t>Click to edit Master text styles</a:t>
            </a:r>
          </a:p>
          <a:p>
            <a:pPr lvl="1"/>
            <a:r>
              <a:rPr lang="fr-CH" dirty="0"/>
              <a:t>Second level</a:t>
            </a:r>
          </a:p>
          <a:p>
            <a:pPr lvl="2"/>
            <a:r>
              <a:rPr lang="fr-CH" dirty="0"/>
              <a:t>Third level</a:t>
            </a:r>
          </a:p>
        </p:txBody>
      </p:sp>
      <p:sp>
        <p:nvSpPr>
          <p:cNvPr id="9" name="Titre 1"/>
          <p:cNvSpPr>
            <a:spLocks noGrp="1"/>
          </p:cNvSpPr>
          <p:nvPr>
            <p:ph type="title"/>
          </p:nvPr>
        </p:nvSpPr>
        <p:spPr>
          <a:xfrm>
            <a:off x="944731" y="323224"/>
            <a:ext cx="18298949" cy="1473370"/>
          </a:xfrm>
          <a:prstGeom prst="rect">
            <a:avLst/>
          </a:prstGeom>
        </p:spPr>
        <p:txBody>
          <a:bodyPr lIns="215942" tIns="107970" rIns="215942" bIns="107970"/>
          <a:lstStyle>
            <a:lvl1pPr>
              <a:spcAft>
                <a:spcPts val="2833"/>
              </a:spcAft>
              <a:defRPr sz="6000" b="0" i="0" spc="236" baseline="0">
                <a:latin typeface="Impact"/>
                <a:cs typeface="Impact"/>
              </a:defRPr>
            </a:lvl1pPr>
          </a:lstStyle>
          <a:p>
            <a:r>
              <a:rPr lang="fr-CH" dirty="0"/>
              <a:t>Cliquez et modifiez le titre</a:t>
            </a:r>
            <a:endParaRPr lang="fr-FR" dirty="0"/>
          </a:p>
        </p:txBody>
      </p:sp>
      <p:sp>
        <p:nvSpPr>
          <p:cNvPr id="11" name="Espace réservé du titre 1"/>
          <p:cNvSpPr txBox="1">
            <a:spLocks/>
          </p:cNvSpPr>
          <p:nvPr userDrawn="1"/>
        </p:nvSpPr>
        <p:spPr bwMode="auto">
          <a:xfrm>
            <a:off x="13708064" y="11253790"/>
            <a:ext cx="7154862" cy="566738"/>
          </a:xfrm>
          <a:prstGeom prst="rect">
            <a:avLst/>
          </a:prstGeom>
          <a:noFill/>
          <a:ln>
            <a:noFill/>
          </a:ln>
        </p:spPr>
        <p:txBody>
          <a:bodyPr lIns="215942" tIns="107970" rIns="215942" bIns="107970"/>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defTabSz="1079711" eaLnBrk="1" hangingPunct="1">
              <a:defRPr/>
            </a:pPr>
            <a:r>
              <a:rPr lang="fr-CH" sz="1800" b="1" dirty="0">
                <a:solidFill>
                  <a:srgbClr val="595959"/>
                </a:solidFill>
                <a:latin typeface="Arial Narrow"/>
                <a:cs typeface="Arial Narrow"/>
              </a:rPr>
              <a:t>Micro and </a:t>
            </a:r>
            <a:r>
              <a:rPr lang="fr-CH" sz="1800" b="1" dirty="0" err="1">
                <a:solidFill>
                  <a:srgbClr val="595959"/>
                </a:solidFill>
                <a:latin typeface="Arial Narrow"/>
                <a:cs typeface="Arial Narrow"/>
              </a:rPr>
              <a:t>Nanofabrication</a:t>
            </a:r>
            <a:endParaRPr lang="fr-FR" sz="1800" dirty="0">
              <a:solidFill>
                <a:srgbClr val="7F7F7F"/>
              </a:solidFill>
              <a:latin typeface="Arial Narrow"/>
              <a:cs typeface="Arial Narrow"/>
            </a:endParaRPr>
          </a:p>
        </p:txBody>
      </p:sp>
      <p:pic>
        <p:nvPicPr>
          <p:cNvPr id="10" name="Image 9" descr="Une image contenant dessin&#10;&#10;Description générée automatiquement">
            <a:extLst>
              <a:ext uri="{FF2B5EF4-FFF2-40B4-BE49-F238E27FC236}">
                <a16:creationId xmlns:a16="http://schemas.microsoft.com/office/drawing/2014/main" id="{D97D09DA-512C-304D-8BB4-034BB7459BD3}"/>
              </a:ext>
            </a:extLst>
          </p:cNvPr>
          <p:cNvPicPr>
            <a:picLocks noChangeAspect="1"/>
          </p:cNvPicPr>
          <p:nvPr userDrawn="1"/>
        </p:nvPicPr>
        <p:blipFill>
          <a:blip r:embed="rId2"/>
          <a:stretch>
            <a:fillRect/>
          </a:stretch>
        </p:blipFill>
        <p:spPr>
          <a:xfrm>
            <a:off x="18504679" y="230252"/>
            <a:ext cx="2982009" cy="1290575"/>
          </a:xfrm>
          <a:prstGeom prst="rect">
            <a:avLst/>
          </a:prstGeom>
        </p:spPr>
      </p:pic>
    </p:spTree>
    <p:extLst>
      <p:ext uri="{BB962C8B-B14F-4D97-AF65-F5344CB8AC3E}">
        <p14:creationId xmlns:p14="http://schemas.microsoft.com/office/powerpoint/2010/main" val="39900185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et canvas">
    <p:spTree>
      <p:nvGrpSpPr>
        <p:cNvPr id="1" name=""/>
        <p:cNvGrpSpPr/>
        <p:nvPr/>
      </p:nvGrpSpPr>
      <p:grpSpPr>
        <a:xfrm>
          <a:off x="0" y="0"/>
          <a:ext cx="0" cy="0"/>
          <a:chOff x="0" y="0"/>
          <a:chExt cx="0" cy="0"/>
        </a:xfrm>
      </p:grpSpPr>
      <p:grpSp>
        <p:nvGrpSpPr>
          <p:cNvPr id="6" name="Grouper 4"/>
          <p:cNvGrpSpPr>
            <a:grpSpLocks/>
          </p:cNvGrpSpPr>
          <p:nvPr userDrawn="1"/>
        </p:nvGrpSpPr>
        <p:grpSpPr bwMode="auto">
          <a:xfrm>
            <a:off x="1588" y="1563688"/>
            <a:ext cx="21607463" cy="225426"/>
            <a:chOff x="891" y="1433935"/>
            <a:chExt cx="19805650" cy="206338"/>
          </a:xfrm>
        </p:grpSpPr>
        <p:sp>
          <p:nvSpPr>
            <p:cNvPr id="7" name="Rectangle 6"/>
            <p:cNvSpPr/>
            <p:nvPr userDrawn="1"/>
          </p:nvSpPr>
          <p:spPr>
            <a:xfrm>
              <a:off x="891" y="1433935"/>
              <a:ext cx="19805650" cy="87185"/>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lIns="198013" tIns="99007" rIns="198013" bIns="99007" anchor="ctr"/>
            <a:lstStyle/>
            <a:p>
              <a:pPr algn="ctr" defTabSz="1079711" fontAlgn="auto">
                <a:spcBef>
                  <a:spcPts val="0"/>
                </a:spcBef>
                <a:spcAft>
                  <a:spcPts val="0"/>
                </a:spcAft>
                <a:defRPr/>
              </a:pPr>
              <a:endParaRPr lang="fr-FR" sz="4200"/>
            </a:p>
          </p:txBody>
        </p:sp>
        <p:sp>
          <p:nvSpPr>
            <p:cNvPr id="8" name="Rectangle 7"/>
            <p:cNvSpPr/>
            <p:nvPr userDrawn="1"/>
          </p:nvSpPr>
          <p:spPr>
            <a:xfrm>
              <a:off x="891" y="1553088"/>
              <a:ext cx="19805650" cy="87185"/>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lIns="198013" tIns="99007" rIns="198013" bIns="99007" anchor="ctr"/>
            <a:lstStyle/>
            <a:p>
              <a:pPr algn="ctr" defTabSz="1079711" fontAlgn="auto">
                <a:spcBef>
                  <a:spcPts val="0"/>
                </a:spcBef>
                <a:spcAft>
                  <a:spcPts val="0"/>
                </a:spcAft>
                <a:defRPr/>
              </a:pPr>
              <a:endParaRPr lang="fr-FR" sz="4200"/>
            </a:p>
          </p:txBody>
        </p:sp>
      </p:grpSp>
      <p:sp>
        <p:nvSpPr>
          <p:cNvPr id="3" name="Espace réservé du contenu 2"/>
          <p:cNvSpPr>
            <a:spLocks noGrp="1"/>
          </p:cNvSpPr>
          <p:nvPr>
            <p:ph idx="1"/>
          </p:nvPr>
        </p:nvSpPr>
        <p:spPr>
          <a:xfrm>
            <a:off x="643057" y="2347950"/>
            <a:ext cx="9915077" cy="8545039"/>
          </a:xfrm>
          <a:prstGeom prst="rect">
            <a:avLst/>
          </a:prstGeom>
        </p:spPr>
        <p:txBody>
          <a:bodyPr lIns="0" tIns="0" rIns="0" bIns="0"/>
          <a:lstStyle>
            <a:lvl1pPr marL="1079711" indent="-569611" algn="l">
              <a:lnSpc>
                <a:spcPct val="100000"/>
              </a:lnSpc>
              <a:spcBef>
                <a:spcPts val="0"/>
              </a:spcBef>
              <a:spcAft>
                <a:spcPts val="0"/>
              </a:spcAft>
              <a:buClr>
                <a:srgbClr val="C30000"/>
              </a:buClr>
              <a:buSzPct val="100000"/>
              <a:buFont typeface="Lucida Grande"/>
              <a:buChar char="●"/>
              <a:defRPr sz="5200" b="0" i="0">
                <a:solidFill>
                  <a:srgbClr val="000000"/>
                </a:solidFill>
                <a:latin typeface="Arial Narrow"/>
                <a:cs typeface="Arial Narrow"/>
              </a:defRPr>
            </a:lvl1pPr>
            <a:lvl2pPr marL="1510849" indent="-569611">
              <a:spcBef>
                <a:spcPts val="709"/>
              </a:spcBef>
              <a:buClr>
                <a:srgbClr val="C30000"/>
              </a:buClr>
              <a:buSzPct val="90000"/>
              <a:buFont typeface="Lucida Grande"/>
              <a:buChar char="●"/>
              <a:defRPr sz="3800" b="0" i="0">
                <a:solidFill>
                  <a:srgbClr val="000000"/>
                </a:solidFill>
                <a:latin typeface="Arial Narrow"/>
                <a:cs typeface="Arial Narrow"/>
              </a:defRPr>
            </a:lvl2pPr>
            <a:lvl3pPr marL="1833263" indent="-569611">
              <a:spcBef>
                <a:spcPts val="709"/>
              </a:spcBef>
              <a:buClr>
                <a:srgbClr val="C30000"/>
              </a:buClr>
              <a:buSzPct val="80000"/>
              <a:buFont typeface="Lucida Grande"/>
              <a:buChar char="●"/>
              <a:defRPr sz="3400" b="0" i="0">
                <a:solidFill>
                  <a:srgbClr val="000000"/>
                </a:solidFill>
                <a:latin typeface="Arial Narrow"/>
                <a:cs typeface="Arial Narrow"/>
              </a:defRPr>
            </a:lvl3pPr>
            <a:lvl4pPr>
              <a:defRPr>
                <a:latin typeface="HelveticaNeueLT Pro 55 Roman" pitchFamily="34" charset="0"/>
              </a:defRPr>
            </a:lvl4pPr>
            <a:lvl5pPr>
              <a:defRPr>
                <a:latin typeface="HelveticaNeueLT Pro 55 Roman" pitchFamily="34" charset="0"/>
              </a:defRPr>
            </a:lvl5pPr>
          </a:lstStyle>
          <a:p>
            <a:pPr lvl="0"/>
            <a:r>
              <a:rPr lang="fr-CH" dirty="0"/>
              <a:t>Click to edit Master text styles</a:t>
            </a:r>
          </a:p>
          <a:p>
            <a:pPr lvl="1"/>
            <a:r>
              <a:rPr lang="fr-CH" dirty="0"/>
              <a:t>Second level</a:t>
            </a:r>
          </a:p>
          <a:p>
            <a:pPr lvl="2"/>
            <a:r>
              <a:rPr lang="fr-CH" dirty="0"/>
              <a:t>Third level</a:t>
            </a:r>
          </a:p>
        </p:txBody>
      </p:sp>
      <p:sp>
        <p:nvSpPr>
          <p:cNvPr id="12" name="Espace réservé du contenu 2"/>
          <p:cNvSpPr>
            <a:spLocks noGrp="1"/>
          </p:cNvSpPr>
          <p:nvPr>
            <p:ph idx="10"/>
          </p:nvPr>
        </p:nvSpPr>
        <p:spPr>
          <a:xfrm>
            <a:off x="10823119" y="2347950"/>
            <a:ext cx="9914399" cy="8545039"/>
          </a:xfrm>
          <a:prstGeom prst="rect">
            <a:avLst/>
          </a:prstGeom>
        </p:spPr>
        <p:txBody>
          <a:bodyPr lIns="0" tIns="0" rIns="0" bIns="0"/>
          <a:lstStyle>
            <a:lvl1pPr marL="1079711" indent="-569611" algn="l">
              <a:lnSpc>
                <a:spcPct val="100000"/>
              </a:lnSpc>
              <a:spcBef>
                <a:spcPts val="0"/>
              </a:spcBef>
              <a:spcAft>
                <a:spcPts val="0"/>
              </a:spcAft>
              <a:buClr>
                <a:srgbClr val="C30000"/>
              </a:buClr>
              <a:buSzPct val="100000"/>
              <a:buFont typeface="Lucida Grande"/>
              <a:buChar char="●"/>
              <a:defRPr sz="5200" b="0" i="0">
                <a:solidFill>
                  <a:srgbClr val="000000"/>
                </a:solidFill>
                <a:latin typeface="Arial Narrow"/>
                <a:cs typeface="Arial Narrow"/>
              </a:defRPr>
            </a:lvl1pPr>
            <a:lvl2pPr marL="1510849" indent="-569611">
              <a:spcBef>
                <a:spcPts val="709"/>
              </a:spcBef>
              <a:buClr>
                <a:srgbClr val="C30000"/>
              </a:buClr>
              <a:buSzPct val="90000"/>
              <a:buFont typeface="Lucida Grande"/>
              <a:buChar char="●"/>
              <a:defRPr sz="3800" b="0" i="0">
                <a:solidFill>
                  <a:srgbClr val="000000"/>
                </a:solidFill>
                <a:latin typeface="Arial Narrow"/>
                <a:cs typeface="Arial Narrow"/>
              </a:defRPr>
            </a:lvl2pPr>
            <a:lvl3pPr marL="1833263" indent="-569611">
              <a:spcBef>
                <a:spcPts val="709"/>
              </a:spcBef>
              <a:buClr>
                <a:srgbClr val="C30000"/>
              </a:buClr>
              <a:buSzPct val="80000"/>
              <a:buFont typeface="Lucida Grande"/>
              <a:buChar char="●"/>
              <a:defRPr sz="3400" b="0" i="0">
                <a:solidFill>
                  <a:srgbClr val="000000"/>
                </a:solidFill>
                <a:latin typeface="Arial Narrow"/>
                <a:cs typeface="Arial Narrow"/>
              </a:defRPr>
            </a:lvl3pPr>
            <a:lvl4pPr>
              <a:defRPr>
                <a:latin typeface="HelveticaNeueLT Pro 55 Roman" pitchFamily="34" charset="0"/>
              </a:defRPr>
            </a:lvl4pPr>
            <a:lvl5pPr>
              <a:defRPr>
                <a:latin typeface="HelveticaNeueLT Pro 55 Roman" pitchFamily="34" charset="0"/>
              </a:defRPr>
            </a:lvl5pPr>
          </a:lstStyle>
          <a:p>
            <a:pPr lvl="0"/>
            <a:r>
              <a:rPr lang="fr-CH" dirty="0"/>
              <a:t>Click to </a:t>
            </a:r>
            <a:r>
              <a:rPr lang="fr-CH" dirty="0" err="1"/>
              <a:t>edit</a:t>
            </a:r>
            <a:r>
              <a:rPr lang="fr-CH" dirty="0"/>
              <a:t> Master </a:t>
            </a:r>
            <a:r>
              <a:rPr lang="fr-CH" dirty="0" err="1"/>
              <a:t>text</a:t>
            </a:r>
            <a:r>
              <a:rPr lang="fr-CH" dirty="0"/>
              <a:t> styles</a:t>
            </a:r>
          </a:p>
          <a:p>
            <a:pPr lvl="1"/>
            <a:r>
              <a:rPr lang="fr-CH" dirty="0"/>
              <a:t>Second </a:t>
            </a:r>
            <a:r>
              <a:rPr lang="fr-CH" dirty="0" err="1"/>
              <a:t>level</a:t>
            </a:r>
            <a:endParaRPr lang="fr-CH" dirty="0"/>
          </a:p>
          <a:p>
            <a:pPr lvl="2"/>
            <a:r>
              <a:rPr lang="fr-CH" dirty="0" err="1"/>
              <a:t>Third</a:t>
            </a:r>
            <a:r>
              <a:rPr lang="fr-CH" dirty="0"/>
              <a:t> </a:t>
            </a:r>
            <a:r>
              <a:rPr lang="fr-CH" dirty="0" err="1"/>
              <a:t>level</a:t>
            </a:r>
            <a:endParaRPr lang="fr-CH" dirty="0"/>
          </a:p>
        </p:txBody>
      </p:sp>
      <p:sp>
        <p:nvSpPr>
          <p:cNvPr id="9" name="Titre 1"/>
          <p:cNvSpPr>
            <a:spLocks noGrp="1"/>
          </p:cNvSpPr>
          <p:nvPr>
            <p:ph type="title"/>
          </p:nvPr>
        </p:nvSpPr>
        <p:spPr>
          <a:xfrm>
            <a:off x="944731" y="323224"/>
            <a:ext cx="18298949" cy="1473370"/>
          </a:xfrm>
          <a:prstGeom prst="rect">
            <a:avLst/>
          </a:prstGeom>
        </p:spPr>
        <p:txBody>
          <a:bodyPr lIns="215942" tIns="107970" rIns="215942" bIns="107970"/>
          <a:lstStyle>
            <a:lvl1pPr>
              <a:spcAft>
                <a:spcPts val="2833"/>
              </a:spcAft>
              <a:defRPr sz="6000" b="0" i="0" spc="236" baseline="0">
                <a:latin typeface="Impact"/>
                <a:cs typeface="Impact"/>
              </a:defRPr>
            </a:lvl1pPr>
          </a:lstStyle>
          <a:p>
            <a:r>
              <a:rPr lang="fr-CH" dirty="0"/>
              <a:t>Cliquez et modifiez le titre</a:t>
            </a:r>
            <a:endParaRPr lang="fr-FR" dirty="0"/>
          </a:p>
        </p:txBody>
      </p:sp>
      <p:sp>
        <p:nvSpPr>
          <p:cNvPr id="13" name="Espace réservé du titre 1"/>
          <p:cNvSpPr txBox="1">
            <a:spLocks/>
          </p:cNvSpPr>
          <p:nvPr userDrawn="1"/>
        </p:nvSpPr>
        <p:spPr bwMode="auto">
          <a:xfrm>
            <a:off x="13708064" y="11253790"/>
            <a:ext cx="7154862" cy="566738"/>
          </a:xfrm>
          <a:prstGeom prst="rect">
            <a:avLst/>
          </a:prstGeom>
          <a:noFill/>
          <a:ln>
            <a:noFill/>
          </a:ln>
        </p:spPr>
        <p:txBody>
          <a:bodyPr lIns="215942" tIns="107970" rIns="215942" bIns="107970"/>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defTabSz="1079711" eaLnBrk="1" hangingPunct="1">
              <a:defRPr/>
            </a:pPr>
            <a:r>
              <a:rPr lang="fr-CH" sz="1800" b="1" dirty="0">
                <a:solidFill>
                  <a:srgbClr val="595959"/>
                </a:solidFill>
                <a:latin typeface="Arial Narrow"/>
                <a:cs typeface="Arial Narrow"/>
              </a:rPr>
              <a:t>Micro and </a:t>
            </a:r>
            <a:r>
              <a:rPr lang="fr-CH" sz="1800" b="1" dirty="0" err="1">
                <a:solidFill>
                  <a:srgbClr val="595959"/>
                </a:solidFill>
                <a:latin typeface="Arial Narrow"/>
                <a:cs typeface="Arial Narrow"/>
              </a:rPr>
              <a:t>Nanofabrication</a:t>
            </a:r>
            <a:endParaRPr lang="fr-FR" sz="1800" dirty="0">
              <a:solidFill>
                <a:srgbClr val="7F7F7F"/>
              </a:solidFill>
              <a:latin typeface="Arial Narrow"/>
              <a:cs typeface="Arial Narrow"/>
            </a:endParaRPr>
          </a:p>
        </p:txBody>
      </p:sp>
      <p:pic>
        <p:nvPicPr>
          <p:cNvPr id="10" name="Image 9" descr="Une image contenant dessin&#10;&#10;Description générée automatiquement">
            <a:extLst>
              <a:ext uri="{FF2B5EF4-FFF2-40B4-BE49-F238E27FC236}">
                <a16:creationId xmlns:a16="http://schemas.microsoft.com/office/drawing/2014/main" id="{CC710016-3859-ED42-8667-6C7B4CDDEFD4}"/>
              </a:ext>
            </a:extLst>
          </p:cNvPr>
          <p:cNvPicPr>
            <a:picLocks noChangeAspect="1"/>
          </p:cNvPicPr>
          <p:nvPr userDrawn="1"/>
        </p:nvPicPr>
        <p:blipFill>
          <a:blip r:embed="rId2"/>
          <a:stretch>
            <a:fillRect/>
          </a:stretch>
        </p:blipFill>
        <p:spPr>
          <a:xfrm>
            <a:off x="18504679" y="230252"/>
            <a:ext cx="2982009" cy="1290575"/>
          </a:xfrm>
          <a:prstGeom prst="rect">
            <a:avLst/>
          </a:prstGeom>
        </p:spPr>
      </p:pic>
    </p:spTree>
    <p:extLst>
      <p:ext uri="{BB962C8B-B14F-4D97-AF65-F5344CB8AC3E}">
        <p14:creationId xmlns:p14="http://schemas.microsoft.com/office/powerpoint/2010/main" val="20349893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ans titre">
    <p:spTree>
      <p:nvGrpSpPr>
        <p:cNvPr id="1" name=""/>
        <p:cNvGrpSpPr/>
        <p:nvPr/>
      </p:nvGrpSpPr>
      <p:grpSpPr>
        <a:xfrm>
          <a:off x="0" y="0"/>
          <a:ext cx="0" cy="0"/>
          <a:chOff x="0" y="0"/>
          <a:chExt cx="0" cy="0"/>
        </a:xfrm>
      </p:grpSpPr>
      <p:sp>
        <p:nvSpPr>
          <p:cNvPr id="5" name="Espace réservé du titre 1"/>
          <p:cNvSpPr txBox="1">
            <a:spLocks/>
          </p:cNvSpPr>
          <p:nvPr userDrawn="1"/>
        </p:nvSpPr>
        <p:spPr bwMode="auto">
          <a:xfrm>
            <a:off x="13708064" y="11253790"/>
            <a:ext cx="7154862" cy="566738"/>
          </a:xfrm>
          <a:prstGeom prst="rect">
            <a:avLst/>
          </a:prstGeom>
          <a:noFill/>
          <a:ln>
            <a:noFill/>
          </a:ln>
        </p:spPr>
        <p:txBody>
          <a:bodyPr lIns="215942" tIns="107970" rIns="215942" bIns="107970"/>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defTabSz="1079711" eaLnBrk="1" hangingPunct="1">
              <a:defRPr/>
            </a:pPr>
            <a:r>
              <a:rPr lang="fr-CH" sz="1800" b="1" dirty="0">
                <a:solidFill>
                  <a:srgbClr val="595959"/>
                </a:solidFill>
                <a:latin typeface="Arial Narrow"/>
                <a:cs typeface="Arial Narrow"/>
              </a:rPr>
              <a:t>Micro and </a:t>
            </a:r>
            <a:r>
              <a:rPr lang="fr-CH" sz="1800" b="1" dirty="0" err="1">
                <a:solidFill>
                  <a:srgbClr val="595959"/>
                </a:solidFill>
                <a:latin typeface="Arial Narrow"/>
                <a:cs typeface="Arial Narrow"/>
              </a:rPr>
              <a:t>Nanofabrication</a:t>
            </a:r>
            <a:endParaRPr lang="fr-FR" sz="1800" dirty="0">
              <a:solidFill>
                <a:srgbClr val="7F7F7F"/>
              </a:solidFill>
              <a:latin typeface="Arial Narrow"/>
              <a:cs typeface="Arial Narrow"/>
            </a:endParaRPr>
          </a:p>
        </p:txBody>
      </p:sp>
      <p:pic>
        <p:nvPicPr>
          <p:cNvPr id="4" name="Image 3" descr="Une image contenant dessin&#10;&#10;Description générée automatiquement">
            <a:extLst>
              <a:ext uri="{FF2B5EF4-FFF2-40B4-BE49-F238E27FC236}">
                <a16:creationId xmlns:a16="http://schemas.microsoft.com/office/drawing/2014/main" id="{8F2D484D-3897-B949-91E5-E12A8D5D50C0}"/>
              </a:ext>
            </a:extLst>
          </p:cNvPr>
          <p:cNvPicPr>
            <a:picLocks noChangeAspect="1"/>
          </p:cNvPicPr>
          <p:nvPr userDrawn="1"/>
        </p:nvPicPr>
        <p:blipFill>
          <a:blip r:embed="rId2"/>
          <a:stretch>
            <a:fillRect/>
          </a:stretch>
        </p:blipFill>
        <p:spPr>
          <a:xfrm>
            <a:off x="18504679" y="230252"/>
            <a:ext cx="2982009" cy="1290575"/>
          </a:xfrm>
          <a:prstGeom prst="rect">
            <a:avLst/>
          </a:prstGeom>
        </p:spPr>
      </p:pic>
    </p:spTree>
    <p:extLst>
      <p:ext uri="{BB962C8B-B14F-4D97-AF65-F5344CB8AC3E}">
        <p14:creationId xmlns:p14="http://schemas.microsoft.com/office/powerpoint/2010/main" val="3569225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646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713" r:id="rId1"/>
    <p:sldLayoutId id="2147484714" r:id="rId2"/>
    <p:sldLayoutId id="2147484715" r:id="rId3"/>
    <p:sldLayoutId id="2147484716" r:id="rId4"/>
    <p:sldLayoutId id="2147484717" r:id="rId5"/>
    <p:sldLayoutId id="2147484718" r:id="rId6"/>
    <p:sldLayoutId id="2147484712" r:id="rId7"/>
  </p:sldLayoutIdLst>
  <p:txStyles>
    <p:titleStyle>
      <a:lvl1pPr algn="l" defTabSz="1076006" rtl="0" eaLnBrk="0" fontAlgn="base" hangingPunct="0">
        <a:spcBef>
          <a:spcPct val="0"/>
        </a:spcBef>
        <a:spcAft>
          <a:spcPct val="0"/>
        </a:spcAft>
        <a:defRPr sz="6400" kern="1200">
          <a:solidFill>
            <a:schemeClr val="tx1"/>
          </a:solidFill>
          <a:latin typeface="Verdana"/>
          <a:ea typeface="ＭＳ Ｐゴシック" charset="0"/>
          <a:cs typeface="ＭＳ Ｐゴシック" charset="0"/>
        </a:defRPr>
      </a:lvl1pPr>
      <a:lvl2pPr algn="l" defTabSz="1076006" rtl="0" eaLnBrk="0" fontAlgn="base" hangingPunct="0">
        <a:spcBef>
          <a:spcPct val="0"/>
        </a:spcBef>
        <a:spcAft>
          <a:spcPct val="0"/>
        </a:spcAft>
        <a:defRPr sz="6400">
          <a:solidFill>
            <a:schemeClr val="tx1"/>
          </a:solidFill>
          <a:latin typeface="Verdana" charset="0"/>
          <a:ea typeface="ＭＳ Ｐゴシック" charset="0"/>
          <a:cs typeface="ＭＳ Ｐゴシック" charset="0"/>
        </a:defRPr>
      </a:lvl2pPr>
      <a:lvl3pPr algn="l" defTabSz="1076006" rtl="0" eaLnBrk="0" fontAlgn="base" hangingPunct="0">
        <a:spcBef>
          <a:spcPct val="0"/>
        </a:spcBef>
        <a:spcAft>
          <a:spcPct val="0"/>
        </a:spcAft>
        <a:defRPr sz="6400">
          <a:solidFill>
            <a:schemeClr val="tx1"/>
          </a:solidFill>
          <a:latin typeface="Verdana" charset="0"/>
          <a:ea typeface="ＭＳ Ｐゴシック" charset="0"/>
          <a:cs typeface="ＭＳ Ｐゴシック" charset="0"/>
        </a:defRPr>
      </a:lvl3pPr>
      <a:lvl4pPr algn="l" defTabSz="1076006" rtl="0" eaLnBrk="0" fontAlgn="base" hangingPunct="0">
        <a:spcBef>
          <a:spcPct val="0"/>
        </a:spcBef>
        <a:spcAft>
          <a:spcPct val="0"/>
        </a:spcAft>
        <a:defRPr sz="6400">
          <a:solidFill>
            <a:schemeClr val="tx1"/>
          </a:solidFill>
          <a:latin typeface="Verdana" charset="0"/>
          <a:ea typeface="ＭＳ Ｐゴシック" charset="0"/>
          <a:cs typeface="ＭＳ Ｐゴシック" charset="0"/>
        </a:defRPr>
      </a:lvl4pPr>
      <a:lvl5pPr algn="l" defTabSz="1076006" rtl="0" eaLnBrk="0" fontAlgn="base" hangingPunct="0">
        <a:spcBef>
          <a:spcPct val="0"/>
        </a:spcBef>
        <a:spcAft>
          <a:spcPct val="0"/>
        </a:spcAft>
        <a:defRPr sz="6400">
          <a:solidFill>
            <a:schemeClr val="tx1"/>
          </a:solidFill>
          <a:latin typeface="Verdana" charset="0"/>
          <a:ea typeface="ＭＳ Ｐゴシック" charset="0"/>
          <a:cs typeface="ＭＳ Ｐゴシック" charset="0"/>
        </a:defRPr>
      </a:lvl5pPr>
      <a:lvl6pPr marL="1079711" algn="l" defTabSz="1079711" rtl="0" fontAlgn="base">
        <a:spcBef>
          <a:spcPct val="0"/>
        </a:spcBef>
        <a:spcAft>
          <a:spcPct val="0"/>
        </a:spcAft>
        <a:defRPr sz="6400">
          <a:solidFill>
            <a:schemeClr val="tx1"/>
          </a:solidFill>
          <a:latin typeface="Verdana" charset="0"/>
          <a:ea typeface="ＭＳ Ｐゴシック" charset="0"/>
        </a:defRPr>
      </a:lvl6pPr>
      <a:lvl7pPr marL="2159426" algn="l" defTabSz="1079711" rtl="0" fontAlgn="base">
        <a:spcBef>
          <a:spcPct val="0"/>
        </a:spcBef>
        <a:spcAft>
          <a:spcPct val="0"/>
        </a:spcAft>
        <a:defRPr sz="6400">
          <a:solidFill>
            <a:schemeClr val="tx1"/>
          </a:solidFill>
          <a:latin typeface="Verdana" charset="0"/>
          <a:ea typeface="ＭＳ Ｐゴシック" charset="0"/>
        </a:defRPr>
      </a:lvl7pPr>
      <a:lvl8pPr marL="3239137" algn="l" defTabSz="1079711" rtl="0" fontAlgn="base">
        <a:spcBef>
          <a:spcPct val="0"/>
        </a:spcBef>
        <a:spcAft>
          <a:spcPct val="0"/>
        </a:spcAft>
        <a:defRPr sz="6400">
          <a:solidFill>
            <a:schemeClr val="tx1"/>
          </a:solidFill>
          <a:latin typeface="Verdana" charset="0"/>
          <a:ea typeface="ＭＳ Ｐゴシック" charset="0"/>
        </a:defRPr>
      </a:lvl8pPr>
      <a:lvl9pPr marL="4318852" algn="l" defTabSz="1079711" rtl="0" fontAlgn="base">
        <a:spcBef>
          <a:spcPct val="0"/>
        </a:spcBef>
        <a:spcAft>
          <a:spcPct val="0"/>
        </a:spcAft>
        <a:defRPr sz="6400">
          <a:solidFill>
            <a:schemeClr val="tx1"/>
          </a:solidFill>
          <a:latin typeface="Verdana" charset="0"/>
          <a:ea typeface="ＭＳ Ｐゴシック" charset="0"/>
        </a:defRPr>
      </a:lvl9pPr>
    </p:titleStyle>
    <p:bodyStyle>
      <a:lvl1pPr marL="1076006" indent="-858584" algn="l" defTabSz="1076006" rtl="0" eaLnBrk="0" fontAlgn="base" hangingPunct="0">
        <a:spcBef>
          <a:spcPts val="1414"/>
        </a:spcBef>
        <a:spcAft>
          <a:spcPct val="0"/>
        </a:spcAft>
        <a:buClr>
          <a:srgbClr val="FF0000"/>
        </a:buClr>
        <a:buSzPct val="150000"/>
        <a:buFont typeface="Arial" pitchFamily="34" charset="0"/>
        <a:buChar char="•"/>
        <a:defRPr sz="4600" kern="1200">
          <a:solidFill>
            <a:srgbClr val="595959"/>
          </a:solidFill>
          <a:latin typeface="Verdana"/>
          <a:ea typeface="ＭＳ Ｐゴシック" charset="0"/>
          <a:cs typeface="ＭＳ Ｐゴシック" charset="0"/>
        </a:defRPr>
      </a:lvl1pPr>
      <a:lvl2pPr marL="1507678" indent="-858584" algn="l" defTabSz="1076006" rtl="0" eaLnBrk="0" fontAlgn="base" hangingPunct="0">
        <a:spcBef>
          <a:spcPts val="1414"/>
        </a:spcBef>
        <a:spcAft>
          <a:spcPct val="0"/>
        </a:spcAft>
        <a:buClr>
          <a:srgbClr val="FF0000"/>
        </a:buClr>
        <a:buSzPct val="150000"/>
        <a:buFont typeface="Arial" pitchFamily="34" charset="0"/>
        <a:buChar char="•"/>
        <a:defRPr sz="3800" kern="1200">
          <a:solidFill>
            <a:srgbClr val="595959"/>
          </a:solidFill>
          <a:latin typeface="Verdana"/>
          <a:ea typeface="ＭＳ Ｐゴシック" charset="0"/>
          <a:cs typeface="+mn-cs"/>
        </a:defRPr>
      </a:lvl2pPr>
      <a:lvl3pPr marL="1829845" indent="-858584" algn="l" defTabSz="1076006" rtl="0" eaLnBrk="0" fontAlgn="base" hangingPunct="0">
        <a:spcBef>
          <a:spcPts val="1414"/>
        </a:spcBef>
        <a:spcAft>
          <a:spcPct val="0"/>
        </a:spcAft>
        <a:buClr>
          <a:srgbClr val="FF0000"/>
        </a:buClr>
        <a:buSzPct val="150000"/>
        <a:buFont typeface="Arial" pitchFamily="34" charset="0"/>
        <a:buChar char="•"/>
        <a:defRPr sz="3200" kern="1200">
          <a:solidFill>
            <a:srgbClr val="595959"/>
          </a:solidFill>
          <a:latin typeface="Verdana"/>
          <a:ea typeface="ＭＳ Ｐゴシック" charset="0"/>
          <a:cs typeface="+mn-cs"/>
        </a:defRPr>
      </a:lvl3pPr>
      <a:lvl4pPr marL="2096466" indent="-858584" algn="l" defTabSz="1076006" rtl="0" eaLnBrk="0" fontAlgn="base" hangingPunct="0">
        <a:spcBef>
          <a:spcPts val="1414"/>
        </a:spcBef>
        <a:spcAft>
          <a:spcPct val="0"/>
        </a:spcAft>
        <a:buClr>
          <a:srgbClr val="FF0000"/>
        </a:buClr>
        <a:buSzPct val="150000"/>
        <a:buFont typeface="Arial" pitchFamily="34" charset="0"/>
        <a:buChar char="•"/>
        <a:defRPr sz="2800" kern="1200">
          <a:solidFill>
            <a:srgbClr val="595959"/>
          </a:solidFill>
          <a:latin typeface="Verdana"/>
          <a:ea typeface="ＭＳ Ｐゴシック" charset="0"/>
          <a:cs typeface="+mn-cs"/>
        </a:defRPr>
      </a:lvl4pPr>
      <a:lvl5pPr marL="2259931" indent="-858584" algn="l" defTabSz="1076006" rtl="0" eaLnBrk="0" fontAlgn="base" hangingPunct="0">
        <a:spcBef>
          <a:spcPts val="1414"/>
        </a:spcBef>
        <a:spcAft>
          <a:spcPct val="0"/>
        </a:spcAft>
        <a:buClr>
          <a:srgbClr val="FF0000"/>
        </a:buClr>
        <a:buSzPct val="150000"/>
        <a:buFont typeface="Arial" pitchFamily="34" charset="0"/>
        <a:buChar char="•"/>
        <a:defRPr sz="2400" kern="1200">
          <a:solidFill>
            <a:srgbClr val="595959"/>
          </a:solidFill>
          <a:latin typeface="Verdana"/>
          <a:ea typeface="ＭＳ Ｐゴシック" charset="0"/>
          <a:cs typeface="+mn-cs"/>
        </a:defRPr>
      </a:lvl5pPr>
      <a:lvl6pPr marL="5938420" indent="-539855" algn="l" defTabSz="1079711" rtl="0" eaLnBrk="1" latinLnBrk="0" hangingPunct="1">
        <a:spcBef>
          <a:spcPct val="20000"/>
        </a:spcBef>
        <a:buFont typeface="Arial"/>
        <a:buChar char="•"/>
        <a:defRPr sz="4600" kern="1200">
          <a:solidFill>
            <a:schemeClr val="tx1"/>
          </a:solidFill>
          <a:latin typeface="+mn-lt"/>
          <a:ea typeface="+mn-ea"/>
          <a:cs typeface="+mn-cs"/>
        </a:defRPr>
      </a:lvl6pPr>
      <a:lvl7pPr marL="7018133" indent="-539855" algn="l" defTabSz="1079711" rtl="0" eaLnBrk="1" latinLnBrk="0" hangingPunct="1">
        <a:spcBef>
          <a:spcPct val="20000"/>
        </a:spcBef>
        <a:buFont typeface="Arial"/>
        <a:buChar char="•"/>
        <a:defRPr sz="4600" kern="1200">
          <a:solidFill>
            <a:schemeClr val="tx1"/>
          </a:solidFill>
          <a:latin typeface="+mn-lt"/>
          <a:ea typeface="+mn-ea"/>
          <a:cs typeface="+mn-cs"/>
        </a:defRPr>
      </a:lvl7pPr>
      <a:lvl8pPr marL="8097846" indent="-539855" algn="l" defTabSz="1079711" rtl="0" eaLnBrk="1" latinLnBrk="0" hangingPunct="1">
        <a:spcBef>
          <a:spcPct val="20000"/>
        </a:spcBef>
        <a:buFont typeface="Arial"/>
        <a:buChar char="•"/>
        <a:defRPr sz="4600" kern="1200">
          <a:solidFill>
            <a:schemeClr val="tx1"/>
          </a:solidFill>
          <a:latin typeface="+mn-lt"/>
          <a:ea typeface="+mn-ea"/>
          <a:cs typeface="+mn-cs"/>
        </a:defRPr>
      </a:lvl8pPr>
      <a:lvl9pPr marL="9177559" indent="-539855" algn="l" defTabSz="1079711" rtl="0" eaLnBrk="1" latinLnBrk="0" hangingPunct="1">
        <a:spcBef>
          <a:spcPct val="20000"/>
        </a:spcBef>
        <a:buFont typeface="Arial"/>
        <a:buChar char="•"/>
        <a:defRPr sz="4600" kern="1200">
          <a:solidFill>
            <a:schemeClr val="tx1"/>
          </a:solidFill>
          <a:latin typeface="+mn-lt"/>
          <a:ea typeface="+mn-ea"/>
          <a:cs typeface="+mn-cs"/>
        </a:defRPr>
      </a:lvl9pPr>
    </p:bodyStyle>
    <p:otherStyle>
      <a:defPPr>
        <a:defRPr lang="fr-FR"/>
      </a:defPPr>
      <a:lvl1pPr marL="0" algn="l" defTabSz="1079711" rtl="0" eaLnBrk="1" latinLnBrk="0" hangingPunct="1">
        <a:defRPr sz="4200" kern="1200">
          <a:solidFill>
            <a:schemeClr val="tx1"/>
          </a:solidFill>
          <a:latin typeface="+mn-lt"/>
          <a:ea typeface="+mn-ea"/>
          <a:cs typeface="+mn-cs"/>
        </a:defRPr>
      </a:lvl1pPr>
      <a:lvl2pPr marL="1079711" algn="l" defTabSz="1079711" rtl="0" eaLnBrk="1" latinLnBrk="0" hangingPunct="1">
        <a:defRPr sz="4200" kern="1200">
          <a:solidFill>
            <a:schemeClr val="tx1"/>
          </a:solidFill>
          <a:latin typeface="+mn-lt"/>
          <a:ea typeface="+mn-ea"/>
          <a:cs typeface="+mn-cs"/>
        </a:defRPr>
      </a:lvl2pPr>
      <a:lvl3pPr marL="2159426" algn="l" defTabSz="1079711" rtl="0" eaLnBrk="1" latinLnBrk="0" hangingPunct="1">
        <a:defRPr sz="4200" kern="1200">
          <a:solidFill>
            <a:schemeClr val="tx1"/>
          </a:solidFill>
          <a:latin typeface="+mn-lt"/>
          <a:ea typeface="+mn-ea"/>
          <a:cs typeface="+mn-cs"/>
        </a:defRPr>
      </a:lvl3pPr>
      <a:lvl4pPr marL="3239137" algn="l" defTabSz="1079711" rtl="0" eaLnBrk="1" latinLnBrk="0" hangingPunct="1">
        <a:defRPr sz="4200" kern="1200">
          <a:solidFill>
            <a:schemeClr val="tx1"/>
          </a:solidFill>
          <a:latin typeface="+mn-lt"/>
          <a:ea typeface="+mn-ea"/>
          <a:cs typeface="+mn-cs"/>
        </a:defRPr>
      </a:lvl4pPr>
      <a:lvl5pPr marL="4318852" algn="l" defTabSz="1079711" rtl="0" eaLnBrk="1" latinLnBrk="0" hangingPunct="1">
        <a:defRPr sz="4200" kern="1200">
          <a:solidFill>
            <a:schemeClr val="tx1"/>
          </a:solidFill>
          <a:latin typeface="+mn-lt"/>
          <a:ea typeface="+mn-ea"/>
          <a:cs typeface="+mn-cs"/>
        </a:defRPr>
      </a:lvl5pPr>
      <a:lvl6pPr marL="5398563" algn="l" defTabSz="1079711" rtl="0" eaLnBrk="1" latinLnBrk="0" hangingPunct="1">
        <a:defRPr sz="4200" kern="1200">
          <a:solidFill>
            <a:schemeClr val="tx1"/>
          </a:solidFill>
          <a:latin typeface="+mn-lt"/>
          <a:ea typeface="+mn-ea"/>
          <a:cs typeface="+mn-cs"/>
        </a:defRPr>
      </a:lvl6pPr>
      <a:lvl7pPr marL="6478278" algn="l" defTabSz="1079711" rtl="0" eaLnBrk="1" latinLnBrk="0" hangingPunct="1">
        <a:defRPr sz="4200" kern="1200">
          <a:solidFill>
            <a:schemeClr val="tx1"/>
          </a:solidFill>
          <a:latin typeface="+mn-lt"/>
          <a:ea typeface="+mn-ea"/>
          <a:cs typeface="+mn-cs"/>
        </a:defRPr>
      </a:lvl7pPr>
      <a:lvl8pPr marL="7557989" algn="l" defTabSz="1079711" rtl="0" eaLnBrk="1" latinLnBrk="0" hangingPunct="1">
        <a:defRPr sz="4200" kern="1200">
          <a:solidFill>
            <a:schemeClr val="tx1"/>
          </a:solidFill>
          <a:latin typeface="+mn-lt"/>
          <a:ea typeface="+mn-ea"/>
          <a:cs typeface="+mn-cs"/>
        </a:defRPr>
      </a:lvl8pPr>
      <a:lvl9pPr marL="8637704" algn="l" defTabSz="1079711" rtl="0" eaLnBrk="1" latinLnBrk="0" hangingPunct="1">
        <a:defRPr sz="4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23.jp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25.jp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27.jp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32.tiff"/><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4.xml"/><Relationship Id="rId7" Type="http://schemas.openxmlformats.org/officeDocument/2006/relationships/image" Target="../media/image36.png"/><Relationship Id="rId2" Type="http://schemas.openxmlformats.org/officeDocument/2006/relationships/video" Target="../media/media1.gif"/><Relationship Id="rId1" Type="http://schemas.microsoft.com/office/2007/relationships/media" Target="../media/media1.gif"/><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2.xml"/><Relationship Id="rId7" Type="http://schemas.openxmlformats.org/officeDocument/2006/relationships/image" Target="../media/image7.png"/><Relationship Id="rId2" Type="http://schemas.openxmlformats.org/officeDocument/2006/relationships/slideLayout" Target="../slideLayouts/slideLayout5.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40.tiff"/></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hyperlink" Target="mailto:chenxiang.zhang@epfl.ch" TargetMode="External"/><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9.jpg"/><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neDrive\Documents\PhD\MOOC\Bimorph\SEM images\sem_color2.jpg"/>
          <p:cNvPicPr>
            <a:picLocks noChangeAspect="1" noChangeArrowheads="1"/>
          </p:cNvPicPr>
          <p:nvPr/>
        </p:nvPicPr>
        <p:blipFill rotWithShape="1">
          <a:blip r:embed="rId3">
            <a:extLst>
              <a:ext uri="{28A0092B-C50C-407E-A947-70E740481C1C}">
                <a14:useLocalDpi xmlns:a14="http://schemas.microsoft.com/office/drawing/2010/main" val="0"/>
              </a:ext>
            </a:extLst>
          </a:blip>
          <a:srcRect r="15526"/>
          <a:stretch/>
        </p:blipFill>
        <p:spPr bwMode="auto">
          <a:xfrm>
            <a:off x="8201890" y="481446"/>
            <a:ext cx="12295490" cy="8528685"/>
          </a:xfrm>
          <a:prstGeom prst="rect">
            <a:avLst/>
          </a:prstGeom>
          <a:noFill/>
          <a:extLst>
            <a:ext uri="{909E8E84-426E-40dd-AFC4-6F175D3DCCD1}">
              <a14:hiddenFill xmlns="" xmlns:a14="http://schemas.microsoft.com/office/drawing/2010/main">
                <a:solidFill>
                  <a:srgbClr val="FFFFFF"/>
                </a:solidFill>
              </a14:hiddenFill>
            </a:ext>
          </a:extLst>
        </p:spPr>
      </p:pic>
      <p:sp>
        <p:nvSpPr>
          <p:cNvPr id="10242" name="Text Placeholder 2"/>
          <p:cNvSpPr>
            <a:spLocks noGrp="1"/>
          </p:cNvSpPr>
          <p:nvPr>
            <p:ph type="body" sz="quarter" idx="12"/>
          </p:nvPr>
        </p:nvSpPr>
        <p:spPr bwMode="auto">
          <a:xfrm>
            <a:off x="417355" y="6171070"/>
            <a:ext cx="8108079" cy="906464"/>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680836" indent="-680836"/>
            <a:r>
              <a:rPr lang="en-US" altLang="en-US" dirty="0">
                <a:solidFill>
                  <a:srgbClr val="FF0000"/>
                </a:solidFill>
                <a:latin typeface="Arial Narrow" pitchFamily="34" charset="0"/>
                <a:ea typeface="ＭＳ Ｐゴシック" pitchFamily="34" charset="-128"/>
              </a:rPr>
              <a:t>MICRO-373 Advanced microfabrication </a:t>
            </a:r>
            <a:r>
              <a:rPr lang="en-US" altLang="en-US" dirty="0" err="1">
                <a:solidFill>
                  <a:srgbClr val="FF0000"/>
                </a:solidFill>
                <a:latin typeface="Arial Narrow" pitchFamily="34" charset="0"/>
                <a:ea typeface="ＭＳ Ｐゴシック" pitchFamily="34" charset="-128"/>
              </a:rPr>
              <a:t>practicals</a:t>
            </a:r>
            <a:endParaRPr lang="en-US" altLang="en-US" dirty="0">
              <a:solidFill>
                <a:srgbClr val="FF0000"/>
              </a:solidFill>
              <a:latin typeface="Arial Narrow" pitchFamily="34" charset="0"/>
              <a:ea typeface="ＭＳ Ｐゴシック" pitchFamily="34" charset="-128"/>
            </a:endParaRPr>
          </a:p>
        </p:txBody>
      </p:sp>
      <p:sp>
        <p:nvSpPr>
          <p:cNvPr id="10243" name="Text Placeholder 3"/>
          <p:cNvSpPr>
            <a:spLocks noGrp="1"/>
          </p:cNvSpPr>
          <p:nvPr>
            <p:ph type="body" sz="quarter" idx="13"/>
          </p:nvPr>
        </p:nvSpPr>
        <p:spPr bwMode="auto">
          <a:xfrm>
            <a:off x="417355" y="8551446"/>
            <a:ext cx="17399589" cy="2237456"/>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680836" indent="-680836"/>
            <a:r>
              <a:rPr lang="en-US" altLang="en-US" b="1" dirty="0">
                <a:latin typeface="Arial Narrow" pitchFamily="34" charset="0"/>
                <a:ea typeface="ＭＳ Ｐゴシック" pitchFamily="34" charset="-128"/>
              </a:rPr>
              <a:t>Spring semester - 2024 </a:t>
            </a:r>
            <a:endParaRPr lang="fr-CH" altLang="en-US" b="1" dirty="0">
              <a:latin typeface="Arial Narrow" pitchFamily="34" charset="0"/>
              <a:ea typeface="ＭＳ Ｐゴシック" pitchFamily="34" charset="-128"/>
            </a:endParaRPr>
          </a:p>
          <a:p>
            <a:pPr marL="680836" indent="-680836"/>
            <a:r>
              <a:rPr lang="en-US" altLang="en-US" b="1" dirty="0">
                <a:latin typeface="Arial Narrow" pitchFamily="34" charset="0"/>
                <a:ea typeface="ＭＳ Ｐゴシック" pitchFamily="34" charset="-128"/>
              </a:rPr>
              <a:t>1</a:t>
            </a:r>
            <a:r>
              <a:rPr lang="en-US" altLang="en-US" b="1" baseline="30000" dirty="0">
                <a:latin typeface="Arial Narrow" pitchFamily="34" charset="0"/>
                <a:ea typeface="ＭＳ Ｐゴシック" pitchFamily="34" charset="-128"/>
              </a:rPr>
              <a:t>st</a:t>
            </a:r>
            <a:r>
              <a:rPr lang="en-US" altLang="en-US" b="1" dirty="0">
                <a:latin typeface="Arial Narrow" pitchFamily="34" charset="0"/>
                <a:ea typeface="ＭＳ Ｐゴシック" pitchFamily="34" charset="-128"/>
              </a:rPr>
              <a:t> session theory</a:t>
            </a:r>
          </a:p>
        </p:txBody>
      </p:sp>
      <p:pic>
        <p:nvPicPr>
          <p:cNvPr id="6" name="Image 5" descr="Une image contenant dessin&#10;&#10;Description générée automatiquement">
            <a:extLst>
              <a:ext uri="{FF2B5EF4-FFF2-40B4-BE49-F238E27FC236}">
                <a16:creationId xmlns:a16="http://schemas.microsoft.com/office/drawing/2014/main" id="{6452C0AB-A3E8-9F43-AEC9-888607B4C2B0}"/>
              </a:ext>
            </a:extLst>
          </p:cNvPr>
          <p:cNvPicPr>
            <a:picLocks noChangeAspect="1"/>
          </p:cNvPicPr>
          <p:nvPr/>
        </p:nvPicPr>
        <p:blipFill>
          <a:blip r:embed="rId4"/>
          <a:stretch>
            <a:fillRect/>
          </a:stretch>
        </p:blipFill>
        <p:spPr>
          <a:xfrm>
            <a:off x="17014184" y="9845381"/>
            <a:ext cx="4175924" cy="1807286"/>
          </a:xfrm>
          <a:prstGeom prst="rect">
            <a:avLst/>
          </a:prstGeom>
        </p:spPr>
      </p:pic>
      <p:sp>
        <p:nvSpPr>
          <p:cNvPr id="3" name="Rectangle 2">
            <a:extLst>
              <a:ext uri="{FF2B5EF4-FFF2-40B4-BE49-F238E27FC236}">
                <a16:creationId xmlns:a16="http://schemas.microsoft.com/office/drawing/2014/main" id="{262F6CEB-4BD9-E94F-80A8-2679F2D1226D}"/>
              </a:ext>
            </a:extLst>
          </p:cNvPr>
          <p:cNvSpPr/>
          <p:nvPr/>
        </p:nvSpPr>
        <p:spPr>
          <a:xfrm>
            <a:off x="1829659" y="887534"/>
            <a:ext cx="7010400" cy="3999732"/>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Title 1"/>
          <p:cNvSpPr>
            <a:spLocks noGrp="1"/>
          </p:cNvSpPr>
          <p:nvPr>
            <p:ph type="title"/>
          </p:nvPr>
        </p:nvSpPr>
        <p:spPr>
          <a:xfrm>
            <a:off x="2467828" y="1363411"/>
            <a:ext cx="5734062" cy="2480159"/>
          </a:xfrm>
        </p:spPr>
        <p:txBody>
          <a:bodyPr/>
          <a:lstStyle/>
          <a:p>
            <a:pPr defTabSz="1078944">
              <a:defRPr/>
            </a:pPr>
            <a:r>
              <a:rPr lang="en-US" dirty="0">
                <a:solidFill>
                  <a:schemeClr val="bg1"/>
                </a:solidFill>
              </a:rPr>
              <a:t>Thermal</a:t>
            </a:r>
            <a:br>
              <a:rPr lang="en-US" dirty="0">
                <a:solidFill>
                  <a:schemeClr val="bg1"/>
                </a:solidFill>
              </a:rPr>
            </a:br>
            <a:r>
              <a:rPr lang="en-US" dirty="0" err="1">
                <a:solidFill>
                  <a:schemeClr val="bg1"/>
                </a:solidFill>
              </a:rPr>
              <a:t>microactuator</a:t>
            </a:r>
            <a:br>
              <a:rPr lang="en-US" dirty="0">
                <a:solidFill>
                  <a:schemeClr val="bg1"/>
                </a:solidFill>
              </a:rPr>
            </a:br>
            <a:r>
              <a:rPr lang="en-US" dirty="0">
                <a:solidFill>
                  <a:schemeClr val="bg1"/>
                </a:solidFill>
              </a:rPr>
              <a:t>-- Theory</a:t>
            </a:r>
            <a:endParaRPr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7261"/>
    </mc:Choice>
    <mc:Fallback xmlns="">
      <p:transition xmlns:p14="http://schemas.microsoft.com/office/powerpoint/2010/main" spd="slow" advTm="7261"/>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893" y="1899867"/>
            <a:ext cx="5612553" cy="1000654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8" name="Content Placeholder 17"/>
          <p:cNvSpPr>
            <a:spLocks noGrp="1"/>
          </p:cNvSpPr>
          <p:nvPr>
            <p:ph idx="10"/>
          </p:nvPr>
        </p:nvSpPr>
        <p:spPr>
          <a:xfrm>
            <a:off x="7761772" y="1965180"/>
            <a:ext cx="12274002" cy="2394169"/>
          </a:xfrm>
        </p:spPr>
        <p:txBody>
          <a:bodyPr/>
          <a:lstStyle/>
          <a:p>
            <a:r>
              <a:rPr lang="en-US" dirty="0"/>
              <a:t>Cr wet etching</a:t>
            </a:r>
          </a:p>
          <a:p>
            <a:r>
              <a:rPr lang="en-US" dirty="0"/>
              <a:t>Resist stripping</a:t>
            </a:r>
          </a:p>
        </p:txBody>
      </p:sp>
      <p:sp>
        <p:nvSpPr>
          <p:cNvPr id="2" name="Title 1"/>
          <p:cNvSpPr>
            <a:spLocks noGrp="1"/>
          </p:cNvSpPr>
          <p:nvPr>
            <p:ph type="title"/>
          </p:nvPr>
        </p:nvSpPr>
        <p:spPr/>
        <p:txBody>
          <a:bodyPr/>
          <a:lstStyle/>
          <a:p>
            <a:r>
              <a:rPr lang="en-US" dirty="0"/>
              <a:t>Step 4: Chrome etch</a:t>
            </a:r>
          </a:p>
        </p:txBody>
      </p:sp>
      <p:sp>
        <p:nvSpPr>
          <p:cNvPr id="22" name="Rectangle 21"/>
          <p:cNvSpPr/>
          <p:nvPr/>
        </p:nvSpPr>
        <p:spPr>
          <a:xfrm>
            <a:off x="786809" y="6887765"/>
            <a:ext cx="5825603" cy="1124752"/>
          </a:xfrm>
          <a:prstGeom prst="rect">
            <a:avLst/>
          </a:prstGeom>
          <a:noFill/>
          <a:ln w="38100" cmpd="sng">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15798765" y="10568763"/>
            <a:ext cx="4210493" cy="677108"/>
          </a:xfrm>
          <a:prstGeom prst="rect">
            <a:avLst/>
          </a:prstGeom>
          <a:noFill/>
        </p:spPr>
        <p:txBody>
          <a:bodyPr wrap="square" rtlCol="0">
            <a:spAutoFit/>
          </a:bodyPr>
          <a:lstStyle/>
          <a:p>
            <a:pPr algn="ctr"/>
            <a:r>
              <a:rPr lang="en-US" sz="3800" dirty="0">
                <a:latin typeface="Arial Narrow" panose="020B0606020202030204" pitchFamily="34" charset="0"/>
              </a:rPr>
              <a:t>After Cr etching</a:t>
            </a:r>
          </a:p>
        </p:txBody>
      </p:sp>
      <p:pic>
        <p:nvPicPr>
          <p:cNvPr id="6146" name="Picture 2" descr="C:\OneDrive\Documents\PhD\MOOC\Bimorph\Students pictures\Step4_5x_scaleba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81044" y="5061097"/>
            <a:ext cx="6042715" cy="5592725"/>
          </a:xfrm>
          <a:prstGeom prst="rect">
            <a:avLst/>
          </a:prstGeom>
          <a:noFill/>
          <a:extLst>
            <a:ext uri="{909E8E84-426E-40dd-AFC4-6F175D3DCCD1}">
              <a14:hiddenFill xmlns="" xmlns:a14="http://schemas.microsoft.com/office/drawing/2010/main">
                <a:solidFill>
                  <a:srgbClr val="FFFFFF"/>
                </a:solidFill>
              </a14:hiddenFill>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307525" y="1965180"/>
            <a:ext cx="3189752" cy="2837090"/>
          </a:xfrm>
          <a:prstGeom prst="rect">
            <a:avLst/>
          </a:prstGeom>
        </p:spPr>
      </p:pic>
      <p:sp>
        <p:nvSpPr>
          <p:cNvPr id="13" name="TextBox 12"/>
          <p:cNvSpPr txBox="1"/>
          <p:nvPr/>
        </p:nvSpPr>
        <p:spPr>
          <a:xfrm>
            <a:off x="9012520" y="10568763"/>
            <a:ext cx="4210493" cy="677108"/>
          </a:xfrm>
          <a:prstGeom prst="rect">
            <a:avLst/>
          </a:prstGeom>
          <a:noFill/>
        </p:spPr>
        <p:txBody>
          <a:bodyPr wrap="square" rtlCol="0">
            <a:spAutoFit/>
          </a:bodyPr>
          <a:lstStyle/>
          <a:p>
            <a:pPr algn="ctr"/>
            <a:r>
              <a:rPr lang="en-US" sz="3800" dirty="0">
                <a:latin typeface="Arial Narrow" panose="020B0606020202030204" pitchFamily="34" charset="0"/>
              </a:rPr>
              <a:t>After lithography</a:t>
            </a:r>
          </a:p>
        </p:txBody>
      </p:sp>
      <p:pic>
        <p:nvPicPr>
          <p:cNvPr id="14" name="Picture 4"/>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8095981" y="5062190"/>
            <a:ext cx="6040353" cy="559053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972113941"/>
      </p:ext>
    </p:extLst>
  </p:cSld>
  <p:clrMapOvr>
    <a:masterClrMapping/>
  </p:clrMapOvr>
  <mc:AlternateContent xmlns:mc="http://schemas.openxmlformats.org/markup-compatibility/2006" xmlns:p14="http://schemas.microsoft.com/office/powerpoint/2010/main">
    <mc:Choice Requires="p14">
      <p:transition spd="slow" p14:dur="2000" advTm="2246"/>
    </mc:Choice>
    <mc:Fallback xmlns="">
      <p:transition xmlns:p14="http://schemas.microsoft.com/office/powerpoint/2010/main" spd="slow" advTm="2246"/>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893" y="1899867"/>
            <a:ext cx="5612553" cy="1000654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8" name="Content Placeholder 17"/>
          <p:cNvSpPr>
            <a:spLocks noGrp="1"/>
          </p:cNvSpPr>
          <p:nvPr>
            <p:ph idx="10"/>
          </p:nvPr>
        </p:nvSpPr>
        <p:spPr>
          <a:xfrm>
            <a:off x="7761771" y="1965180"/>
            <a:ext cx="11865931" cy="2862001"/>
          </a:xfrm>
        </p:spPr>
        <p:txBody>
          <a:bodyPr/>
          <a:lstStyle/>
          <a:p>
            <a:r>
              <a:rPr lang="en-US" dirty="0"/>
              <a:t>Spin coating</a:t>
            </a:r>
          </a:p>
          <a:p>
            <a:r>
              <a:rPr lang="en-US" dirty="0"/>
              <a:t>UV exposure</a:t>
            </a:r>
          </a:p>
          <a:p>
            <a:r>
              <a:rPr lang="en-US" dirty="0"/>
              <a:t>Development</a:t>
            </a:r>
          </a:p>
        </p:txBody>
      </p:sp>
      <p:sp>
        <p:nvSpPr>
          <p:cNvPr id="2" name="Title 1"/>
          <p:cNvSpPr>
            <a:spLocks noGrp="1"/>
          </p:cNvSpPr>
          <p:nvPr>
            <p:ph type="title"/>
          </p:nvPr>
        </p:nvSpPr>
        <p:spPr/>
        <p:txBody>
          <a:bodyPr/>
          <a:lstStyle/>
          <a:p>
            <a:r>
              <a:rPr lang="en-US" dirty="0"/>
              <a:t>Step 5: Photolithography to pattern the beams</a:t>
            </a:r>
          </a:p>
        </p:txBody>
      </p:sp>
      <p:sp>
        <p:nvSpPr>
          <p:cNvPr id="22" name="Rectangle 21"/>
          <p:cNvSpPr/>
          <p:nvPr/>
        </p:nvSpPr>
        <p:spPr>
          <a:xfrm>
            <a:off x="786809" y="8228472"/>
            <a:ext cx="5825603" cy="1124752"/>
          </a:xfrm>
          <a:prstGeom prst="rect">
            <a:avLst/>
          </a:prstGeom>
          <a:noFill/>
          <a:ln w="38100" cmpd="sng">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9077003" y="10568763"/>
            <a:ext cx="4210493" cy="677108"/>
          </a:xfrm>
          <a:prstGeom prst="rect">
            <a:avLst/>
          </a:prstGeom>
          <a:noFill/>
        </p:spPr>
        <p:txBody>
          <a:bodyPr wrap="square" rtlCol="0">
            <a:spAutoFit/>
          </a:bodyPr>
          <a:lstStyle/>
          <a:p>
            <a:pPr algn="ctr"/>
            <a:r>
              <a:rPr lang="en-US" sz="3800" dirty="0">
                <a:latin typeface="Arial Narrow" panose="020B0606020202030204" pitchFamily="34" charset="0"/>
              </a:rPr>
              <a:t>Design</a:t>
            </a:r>
          </a:p>
        </p:txBody>
      </p:sp>
      <p:sp>
        <p:nvSpPr>
          <p:cNvPr id="12" name="TextBox 11"/>
          <p:cNvSpPr txBox="1"/>
          <p:nvPr/>
        </p:nvSpPr>
        <p:spPr>
          <a:xfrm>
            <a:off x="15798765" y="10568763"/>
            <a:ext cx="4210493" cy="677108"/>
          </a:xfrm>
          <a:prstGeom prst="rect">
            <a:avLst/>
          </a:prstGeom>
          <a:noFill/>
        </p:spPr>
        <p:txBody>
          <a:bodyPr wrap="square" rtlCol="0">
            <a:spAutoFit/>
          </a:bodyPr>
          <a:lstStyle/>
          <a:p>
            <a:pPr algn="ctr"/>
            <a:r>
              <a:rPr lang="en-US" sz="3800" dirty="0">
                <a:latin typeface="Arial Narrow" panose="020B0606020202030204" pitchFamily="34" charset="0"/>
              </a:rPr>
              <a:t>Fabricated result</a:t>
            </a: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4881044" y="5061097"/>
            <a:ext cx="6042715" cy="5592724"/>
          </a:xfrm>
          <a:prstGeom prst="rect">
            <a:avLst/>
          </a:prstGeom>
          <a:noFill/>
          <a:extLst>
            <a:ext uri="{909E8E84-426E-40dd-AFC4-6F175D3DCCD1}">
              <a14:hiddenFill xmlns="" xmlns:a14="http://schemas.microsoft.com/office/drawing/2010/main">
                <a:solidFill>
                  <a:srgbClr val="FFFFFF"/>
                </a:solidFill>
              </a14:hiddenFill>
            </a:ext>
          </a:extLst>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163477" y="5061098"/>
            <a:ext cx="6039845" cy="559209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0476841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893" y="1899867"/>
            <a:ext cx="5612553" cy="1000654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8" name="Content Placeholder 17"/>
          <p:cNvSpPr>
            <a:spLocks noGrp="1"/>
          </p:cNvSpPr>
          <p:nvPr>
            <p:ph idx="10"/>
          </p:nvPr>
        </p:nvSpPr>
        <p:spPr>
          <a:xfrm>
            <a:off x="7761771" y="1965180"/>
            <a:ext cx="11865931" cy="2862001"/>
          </a:xfrm>
        </p:spPr>
        <p:txBody>
          <a:bodyPr/>
          <a:lstStyle/>
          <a:p>
            <a:r>
              <a:rPr lang="en-US" dirty="0"/>
              <a:t>Oxide wet etching by HF</a:t>
            </a:r>
          </a:p>
          <a:p>
            <a:r>
              <a:rPr lang="en-US" dirty="0"/>
              <a:t>Resist stripping</a:t>
            </a:r>
          </a:p>
        </p:txBody>
      </p:sp>
      <p:sp>
        <p:nvSpPr>
          <p:cNvPr id="2" name="Title 1"/>
          <p:cNvSpPr>
            <a:spLocks noGrp="1"/>
          </p:cNvSpPr>
          <p:nvPr>
            <p:ph type="title"/>
          </p:nvPr>
        </p:nvSpPr>
        <p:spPr/>
        <p:txBody>
          <a:bodyPr/>
          <a:lstStyle/>
          <a:p>
            <a:r>
              <a:rPr lang="en-US" dirty="0"/>
              <a:t>Step 6: SiO2 etch</a:t>
            </a:r>
          </a:p>
        </p:txBody>
      </p:sp>
      <p:sp>
        <p:nvSpPr>
          <p:cNvPr id="22" name="Rectangle 21"/>
          <p:cNvSpPr/>
          <p:nvPr/>
        </p:nvSpPr>
        <p:spPr>
          <a:xfrm>
            <a:off x="786809" y="9546902"/>
            <a:ext cx="5825603" cy="1124752"/>
          </a:xfrm>
          <a:prstGeom prst="rect">
            <a:avLst/>
          </a:prstGeom>
          <a:noFill/>
          <a:ln w="38100" cmpd="sng">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9077003" y="10568763"/>
            <a:ext cx="4210493" cy="677108"/>
          </a:xfrm>
          <a:prstGeom prst="rect">
            <a:avLst/>
          </a:prstGeom>
          <a:noFill/>
        </p:spPr>
        <p:txBody>
          <a:bodyPr wrap="square" rtlCol="0">
            <a:spAutoFit/>
          </a:bodyPr>
          <a:lstStyle/>
          <a:p>
            <a:pPr algn="ctr"/>
            <a:r>
              <a:rPr lang="en-US" sz="3800" dirty="0">
                <a:latin typeface="Arial Narrow" panose="020B0606020202030204" pitchFamily="34" charset="0"/>
              </a:rPr>
              <a:t>Design</a:t>
            </a:r>
          </a:p>
        </p:txBody>
      </p:sp>
      <p:sp>
        <p:nvSpPr>
          <p:cNvPr id="12" name="TextBox 11"/>
          <p:cNvSpPr txBox="1"/>
          <p:nvPr/>
        </p:nvSpPr>
        <p:spPr>
          <a:xfrm>
            <a:off x="15798765" y="10568763"/>
            <a:ext cx="4210493" cy="677108"/>
          </a:xfrm>
          <a:prstGeom prst="rect">
            <a:avLst/>
          </a:prstGeom>
          <a:noFill/>
        </p:spPr>
        <p:txBody>
          <a:bodyPr wrap="square" rtlCol="0">
            <a:spAutoFit/>
          </a:bodyPr>
          <a:lstStyle/>
          <a:p>
            <a:pPr algn="ctr"/>
            <a:r>
              <a:rPr lang="en-US" sz="3800" dirty="0">
                <a:latin typeface="Arial Narrow" panose="020B0606020202030204" pitchFamily="34" charset="0"/>
              </a:rPr>
              <a:t>Fabricated result</a:t>
            </a: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4881044" y="5061097"/>
            <a:ext cx="6042714" cy="5592724"/>
          </a:xfrm>
          <a:prstGeom prst="rect">
            <a:avLst/>
          </a:prstGeom>
          <a:noFill/>
          <a:extLst>
            <a:ext uri="{909E8E84-426E-40dd-AFC4-6F175D3DCCD1}">
              <a14:hiddenFill xmlns="" xmlns:a14="http://schemas.microsoft.com/office/drawing/2010/main">
                <a:solidFill>
                  <a:srgbClr val="FFFFFF"/>
                </a:solidFill>
              </a14:hiddenFill>
            </a:ext>
          </a:extLst>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161201" y="5061098"/>
            <a:ext cx="6044398" cy="5592097"/>
          </a:xfrm>
          <a:prstGeom prst="rect">
            <a:avLst/>
          </a:prstGeom>
          <a:noFill/>
          <a:extLst>
            <a:ext uri="{909E8E84-426E-40dd-AFC4-6F175D3DCCD1}">
              <a14:hiddenFill xmlns="" xmlns:a14="http://schemas.microsoft.com/office/drawing/2010/main">
                <a:solidFill>
                  <a:srgbClr val="FFFFFF"/>
                </a:solidFill>
              </a14:hiddenFill>
            </a:ext>
          </a:extLst>
        </p:spPr>
      </p:pic>
      <p:sp>
        <p:nvSpPr>
          <p:cNvPr id="5" name="Rectangle 4"/>
          <p:cNvSpPr/>
          <p:nvPr/>
        </p:nvSpPr>
        <p:spPr>
          <a:xfrm>
            <a:off x="15510119" y="2144515"/>
            <a:ext cx="5577133" cy="1754327"/>
          </a:xfrm>
          <a:prstGeom prst="rect">
            <a:avLst/>
          </a:prstGeom>
          <a:ln/>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en-US" sz="5400" b="1" dirty="0">
                <a:ln w="18000">
                  <a:solidFill>
                    <a:schemeClr val="accent2">
                      <a:satMod val="140000"/>
                    </a:schemeClr>
                  </a:solidFill>
                  <a:prstDash val="solid"/>
                  <a:miter lim="800000"/>
                </a:ln>
                <a:noFill/>
                <a:effectLst>
                  <a:outerShdw blurRad="50800" dist="38100" dir="2700000" algn="tl" rotWithShape="0">
                    <a:prstClr val="black">
                      <a:alpha val="40000"/>
                    </a:prstClr>
                  </a:outerShdw>
                </a:effectLst>
              </a:rPr>
              <a:t>Careful !</a:t>
            </a:r>
          </a:p>
          <a:p>
            <a:pPr algn="ctr"/>
            <a:r>
              <a:rPr lang="en-US" sz="5400" b="1" dirty="0">
                <a:ln w="18000">
                  <a:solidFill>
                    <a:schemeClr val="accent2">
                      <a:satMod val="140000"/>
                    </a:schemeClr>
                  </a:solidFill>
                  <a:prstDash val="solid"/>
                  <a:miter lim="800000"/>
                </a:ln>
                <a:noFill/>
                <a:effectLst>
                  <a:outerShdw blurRad="50800" dist="38100" dir="2700000" algn="tl" rotWithShape="0">
                    <a:prstClr val="black">
                      <a:alpha val="40000"/>
                    </a:prstClr>
                  </a:outerShdw>
                </a:effectLst>
              </a:rPr>
              <a:t>HF is dangerous !</a:t>
            </a:r>
          </a:p>
        </p:txBody>
      </p:sp>
    </p:spTree>
    <p:extLst>
      <p:ext uri="{BB962C8B-B14F-4D97-AF65-F5344CB8AC3E}">
        <p14:creationId xmlns:p14="http://schemas.microsoft.com/office/powerpoint/2010/main" val="12831919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893" y="1899867"/>
            <a:ext cx="5612553" cy="1000654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8" name="Content Placeholder 17"/>
          <p:cNvSpPr>
            <a:spLocks noGrp="1"/>
          </p:cNvSpPr>
          <p:nvPr>
            <p:ph idx="10"/>
          </p:nvPr>
        </p:nvSpPr>
        <p:spPr>
          <a:xfrm>
            <a:off x="7761771" y="1965180"/>
            <a:ext cx="13460815" cy="2862001"/>
          </a:xfrm>
        </p:spPr>
        <p:txBody>
          <a:bodyPr/>
          <a:lstStyle/>
          <a:p>
            <a:r>
              <a:rPr lang="en-US" dirty="0"/>
              <a:t>Anisotropic Si etching in KOH</a:t>
            </a:r>
          </a:p>
          <a:p>
            <a:r>
              <a:rPr lang="en-US" dirty="0"/>
              <a:t>Beams are released</a:t>
            </a:r>
          </a:p>
        </p:txBody>
      </p:sp>
      <p:sp>
        <p:nvSpPr>
          <p:cNvPr id="2" name="Title 1"/>
          <p:cNvSpPr>
            <a:spLocks noGrp="1"/>
          </p:cNvSpPr>
          <p:nvPr>
            <p:ph type="title"/>
          </p:nvPr>
        </p:nvSpPr>
        <p:spPr/>
        <p:txBody>
          <a:bodyPr/>
          <a:lstStyle/>
          <a:p>
            <a:r>
              <a:rPr lang="en-US" dirty="0"/>
              <a:t>Step 7: Silicon etch</a:t>
            </a:r>
          </a:p>
        </p:txBody>
      </p:sp>
      <p:sp>
        <p:nvSpPr>
          <p:cNvPr id="22" name="Rectangle 21"/>
          <p:cNvSpPr/>
          <p:nvPr/>
        </p:nvSpPr>
        <p:spPr>
          <a:xfrm>
            <a:off x="786809" y="10865838"/>
            <a:ext cx="5825603" cy="1124752"/>
          </a:xfrm>
          <a:prstGeom prst="rect">
            <a:avLst/>
          </a:prstGeom>
          <a:noFill/>
          <a:ln w="38100" cmpd="sng">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8574503" y="10586653"/>
            <a:ext cx="4957974" cy="677108"/>
          </a:xfrm>
          <a:prstGeom prst="rect">
            <a:avLst/>
          </a:prstGeom>
          <a:noFill/>
        </p:spPr>
        <p:txBody>
          <a:bodyPr wrap="square" rtlCol="0">
            <a:spAutoFit/>
          </a:bodyPr>
          <a:lstStyle/>
          <a:p>
            <a:pPr algn="ctr"/>
            <a:r>
              <a:rPr lang="en-US" sz="3800" dirty="0">
                <a:latin typeface="Arial Narrow" panose="020B0606020202030204" pitchFamily="34" charset="0"/>
              </a:rPr>
              <a:t>Optical microscope</a:t>
            </a:r>
          </a:p>
        </p:txBody>
      </p:sp>
      <p:sp>
        <p:nvSpPr>
          <p:cNvPr id="12" name="TextBox 11"/>
          <p:cNvSpPr txBox="1"/>
          <p:nvPr/>
        </p:nvSpPr>
        <p:spPr>
          <a:xfrm>
            <a:off x="15549586" y="10586653"/>
            <a:ext cx="4210493" cy="677108"/>
          </a:xfrm>
          <a:prstGeom prst="rect">
            <a:avLst/>
          </a:prstGeom>
          <a:noFill/>
        </p:spPr>
        <p:txBody>
          <a:bodyPr wrap="square" rtlCol="0">
            <a:spAutoFit/>
          </a:bodyPr>
          <a:lstStyle/>
          <a:p>
            <a:pPr algn="ctr"/>
            <a:r>
              <a:rPr lang="en-US" sz="3800" dirty="0">
                <a:latin typeface="Arial Narrow" panose="020B0606020202030204" pitchFamily="34" charset="0"/>
              </a:rPr>
              <a:t>SEM image</a:t>
            </a: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4087083" y="5061097"/>
            <a:ext cx="7135503" cy="5351627"/>
          </a:xfrm>
          <a:prstGeom prst="rect">
            <a:avLst/>
          </a:prstGeom>
          <a:noFill/>
          <a:extLst>
            <a:ext uri="{909E8E84-426E-40dd-AFC4-6F175D3DCCD1}">
              <a14:hiddenFill xmlns="" xmlns:a14="http://schemas.microsoft.com/office/drawing/2010/main">
                <a:solidFill>
                  <a:srgbClr val="FFFFFF"/>
                </a:solidFill>
              </a14:hiddenFill>
            </a:ext>
          </a:extLst>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162381" y="5061098"/>
            <a:ext cx="5782219" cy="535162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371160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Full wafer after finished bi-morph </a:t>
            </a:r>
            <a:r>
              <a:rPr lang="en-US" dirty="0" err="1"/>
              <a:t>microfabrication</a:t>
            </a: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746" y="2006399"/>
            <a:ext cx="12626231" cy="990170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b="12399"/>
          <a:stretch/>
        </p:blipFill>
        <p:spPr>
          <a:xfrm>
            <a:off x="13338759" y="2006399"/>
            <a:ext cx="6536582" cy="4133370"/>
          </a:xfrm>
          <a:prstGeom prst="rect">
            <a:avLst/>
          </a:prstGeom>
        </p:spPr>
      </p:pic>
      <p:pic>
        <p:nvPicPr>
          <p:cNvPr id="5" name="Picture 4" descr="C:\OneDrive\Documents\PhD\MOOC\Bimorph\SEM images\dolmen_20nm-019.tif"/>
          <p:cNvPicPr>
            <a:picLocks noChangeAspect="1" noChangeArrowheads="1"/>
          </p:cNvPicPr>
          <p:nvPr/>
        </p:nvPicPr>
        <p:blipFill rotWithShape="1">
          <a:blip r:embed="rId5">
            <a:extLst>
              <a:ext uri="{28A0092B-C50C-407E-A947-70E740481C1C}">
                <a14:useLocalDpi xmlns:a14="http://schemas.microsoft.com/office/drawing/2010/main" val="0"/>
              </a:ext>
            </a:extLst>
          </a:blip>
          <a:srcRect b="13308"/>
          <a:stretch/>
        </p:blipFill>
        <p:spPr bwMode="auto">
          <a:xfrm>
            <a:off x="13338758" y="6622312"/>
            <a:ext cx="6536582" cy="425002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3064881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94450" y="2347947"/>
            <a:ext cx="19625550" cy="3244780"/>
          </a:xfrm>
        </p:spPr>
        <p:txBody>
          <a:bodyPr/>
          <a:lstStyle/>
          <a:p>
            <a:r>
              <a:rPr lang="en-US" dirty="0"/>
              <a:t>Characterization of the cantilevers</a:t>
            </a:r>
          </a:p>
          <a:p>
            <a:pPr lvl="1"/>
            <a:r>
              <a:rPr lang="fr-CH" dirty="0"/>
              <a:t>In the LMIS1 </a:t>
            </a:r>
            <a:r>
              <a:rPr lang="fr-CH" dirty="0" err="1"/>
              <a:t>lab</a:t>
            </a:r>
            <a:endParaRPr lang="fr-CH" dirty="0"/>
          </a:p>
          <a:p>
            <a:pPr lvl="1"/>
            <a:r>
              <a:rPr lang="fr-CH" dirty="0" err="1"/>
              <a:t>See</a:t>
            </a:r>
            <a:r>
              <a:rPr lang="fr-CH" dirty="0"/>
              <a:t> the </a:t>
            </a:r>
            <a:r>
              <a:rPr lang="fr-CH" dirty="0" err="1"/>
              <a:t>schedule</a:t>
            </a:r>
            <a:r>
              <a:rPr lang="fr-CH" dirty="0"/>
              <a:t> to know </a:t>
            </a:r>
            <a:r>
              <a:rPr lang="fr-CH" dirty="0" err="1"/>
              <a:t>your</a:t>
            </a:r>
            <a:r>
              <a:rPr lang="fr-CH" dirty="0"/>
              <a:t> date/TA</a:t>
            </a:r>
          </a:p>
        </p:txBody>
      </p:sp>
      <p:sp>
        <p:nvSpPr>
          <p:cNvPr id="2" name="Title 1"/>
          <p:cNvSpPr>
            <a:spLocks noGrp="1"/>
          </p:cNvSpPr>
          <p:nvPr>
            <p:ph type="title"/>
          </p:nvPr>
        </p:nvSpPr>
        <p:spPr/>
        <p:txBody>
          <a:bodyPr/>
          <a:lstStyle/>
          <a:p>
            <a:r>
              <a:rPr lang="en-US" dirty="0"/>
              <a:t>Characterization session</a:t>
            </a:r>
          </a:p>
        </p:txBody>
      </p:sp>
      <p:sp>
        <p:nvSpPr>
          <p:cNvPr id="10" name="TextBox 9"/>
          <p:cNvSpPr txBox="1"/>
          <p:nvPr/>
        </p:nvSpPr>
        <p:spPr>
          <a:xfrm>
            <a:off x="8407112" y="10709117"/>
            <a:ext cx="4210493" cy="677108"/>
          </a:xfrm>
          <a:prstGeom prst="rect">
            <a:avLst/>
          </a:prstGeom>
          <a:noFill/>
        </p:spPr>
        <p:txBody>
          <a:bodyPr wrap="square" rtlCol="0">
            <a:spAutoFit/>
          </a:bodyPr>
          <a:lstStyle/>
          <a:p>
            <a:pPr algn="ctr"/>
            <a:r>
              <a:rPr lang="en-US" sz="3800" dirty="0">
                <a:latin typeface="Arial Narrow" panose="020B0606020202030204" pitchFamily="34" charset="0"/>
              </a:rPr>
              <a:t>DC current [mA]</a:t>
            </a:r>
          </a:p>
        </p:txBody>
      </p:sp>
      <p:pic>
        <p:nvPicPr>
          <p:cNvPr id="3074" name="Picture 2" descr="\\sicede.intranet.epfl.ch\MOOC-MEMs\Bimorph\CharacterisationTPA\combo.jpg"/>
          <p:cNvPicPr>
            <a:picLocks noChangeAspect="1" noChangeArrowheads="1"/>
          </p:cNvPicPr>
          <p:nvPr/>
        </p:nvPicPr>
        <p:blipFill rotWithShape="1">
          <a:blip r:embed="rId3">
            <a:extLst>
              <a:ext uri="{28A0092B-C50C-407E-A947-70E740481C1C}">
                <a14:useLocalDpi xmlns:a14="http://schemas.microsoft.com/office/drawing/2010/main" val="0"/>
              </a:ext>
            </a:extLst>
          </a:blip>
          <a:srcRect r="75000"/>
          <a:stretch/>
        </p:blipFill>
        <p:spPr bwMode="auto">
          <a:xfrm>
            <a:off x="2212122" y="6147521"/>
            <a:ext cx="4257888" cy="4294915"/>
          </a:xfrm>
          <a:prstGeom prst="rect">
            <a:avLst/>
          </a:prstGeom>
          <a:noFill/>
          <a:extLst>
            <a:ext uri="{909E8E84-426E-40dd-AFC4-6F175D3DCCD1}">
              <a14:hiddenFill xmlns="" xmlns:a14="http://schemas.microsoft.com/office/drawing/2010/main">
                <a:solidFill>
                  <a:srgbClr val="FFFFFF"/>
                </a:solidFill>
              </a14:hiddenFill>
            </a:ext>
          </a:extLst>
        </p:spPr>
      </p:pic>
      <p:sp>
        <p:nvSpPr>
          <p:cNvPr id="16" name="TextBox 15"/>
          <p:cNvSpPr txBox="1"/>
          <p:nvPr/>
        </p:nvSpPr>
        <p:spPr>
          <a:xfrm>
            <a:off x="1939151" y="10698213"/>
            <a:ext cx="1119353" cy="677108"/>
          </a:xfrm>
          <a:prstGeom prst="rect">
            <a:avLst/>
          </a:prstGeom>
          <a:noFill/>
        </p:spPr>
        <p:txBody>
          <a:bodyPr wrap="square" rtlCol="0">
            <a:spAutoFit/>
          </a:bodyPr>
          <a:lstStyle/>
          <a:p>
            <a:pPr algn="ctr"/>
            <a:r>
              <a:rPr lang="en-US" sz="3800" dirty="0">
                <a:latin typeface="Arial Narrow" panose="020B0606020202030204" pitchFamily="34" charset="0"/>
              </a:rPr>
              <a:t>0</a:t>
            </a:r>
          </a:p>
        </p:txBody>
      </p:sp>
      <p:pic>
        <p:nvPicPr>
          <p:cNvPr id="12" name="Picture 2" descr="\\sicede.intranet.epfl.ch\MOOC-MEMs\Bimorph\CharacterisationTPA\combo.jpg"/>
          <p:cNvPicPr>
            <a:picLocks noChangeAspect="1" noChangeArrowheads="1"/>
          </p:cNvPicPr>
          <p:nvPr/>
        </p:nvPicPr>
        <p:blipFill rotWithShape="1">
          <a:blip r:embed="rId3">
            <a:extLst>
              <a:ext uri="{28A0092B-C50C-407E-A947-70E740481C1C}">
                <a14:useLocalDpi xmlns:a14="http://schemas.microsoft.com/office/drawing/2010/main" val="0"/>
              </a:ext>
            </a:extLst>
          </a:blip>
          <a:srcRect l="25000" r="50000"/>
          <a:stretch/>
        </p:blipFill>
        <p:spPr bwMode="auto">
          <a:xfrm>
            <a:off x="6470010" y="6147520"/>
            <a:ext cx="4257889" cy="4294915"/>
          </a:xfrm>
          <a:prstGeom prst="rect">
            <a:avLst/>
          </a:prstGeom>
          <a:noFill/>
          <a:extLst>
            <a:ext uri="{909E8E84-426E-40dd-AFC4-6F175D3DCCD1}">
              <a14:hiddenFill xmlns="" xmlns:a14="http://schemas.microsoft.com/office/drawing/2010/main">
                <a:solidFill>
                  <a:srgbClr val="FFFFFF"/>
                </a:solidFill>
              </a14:hiddenFill>
            </a:ext>
          </a:extLst>
        </p:spPr>
      </p:pic>
      <p:pic>
        <p:nvPicPr>
          <p:cNvPr id="17" name="Picture 2" descr="\\sicede.intranet.epfl.ch\MOOC-MEMs\Bimorph\CharacterisationTPA\combo.jpg"/>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r="25085"/>
          <a:stretch/>
        </p:blipFill>
        <p:spPr bwMode="auto">
          <a:xfrm>
            <a:off x="10727900" y="6147521"/>
            <a:ext cx="4243461" cy="4294915"/>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2" descr="\\sicede.intranet.epfl.ch\MOOC-MEMs\Bimorph\CharacterisationTPA\combo.jpg"/>
          <p:cNvPicPr>
            <a:picLocks noChangeAspect="1" noChangeArrowheads="1"/>
          </p:cNvPicPr>
          <p:nvPr/>
        </p:nvPicPr>
        <p:blipFill rotWithShape="1">
          <a:blip r:embed="rId3">
            <a:extLst>
              <a:ext uri="{28A0092B-C50C-407E-A947-70E740481C1C}">
                <a14:useLocalDpi xmlns:a14="http://schemas.microsoft.com/office/drawing/2010/main" val="0"/>
              </a:ext>
            </a:extLst>
          </a:blip>
          <a:srcRect l="74915"/>
          <a:stretch/>
        </p:blipFill>
        <p:spPr bwMode="auto">
          <a:xfrm>
            <a:off x="14971362" y="6147519"/>
            <a:ext cx="4272317" cy="4294915"/>
          </a:xfrm>
          <a:prstGeom prst="rect">
            <a:avLst/>
          </a:prstGeom>
          <a:noFill/>
          <a:extLst>
            <a:ext uri="{909E8E84-426E-40dd-AFC4-6F175D3DCCD1}">
              <a14:hiddenFill xmlns="" xmlns:a14="http://schemas.microsoft.com/office/drawing/2010/main">
                <a:solidFill>
                  <a:srgbClr val="FFFFFF"/>
                </a:solidFill>
              </a14:hiddenFill>
            </a:ext>
          </a:extLst>
        </p:spPr>
      </p:pic>
      <p:cxnSp>
        <p:nvCxnSpPr>
          <p:cNvPr id="5" name="Straight Connector 4"/>
          <p:cNvCxnSpPr/>
          <p:nvPr/>
        </p:nvCxnSpPr>
        <p:spPr>
          <a:xfrm>
            <a:off x="17697450" y="10360165"/>
            <a:ext cx="0" cy="435679"/>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2427890" y="10360165"/>
            <a:ext cx="0" cy="435679"/>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2427890" y="10578005"/>
            <a:ext cx="16815790" cy="0"/>
          </a:xfrm>
          <a:prstGeom prst="straightConnector1">
            <a:avLst/>
          </a:prstGeom>
          <a:ln w="57150">
            <a:solidFill>
              <a:schemeClr val="tx1"/>
            </a:solidFill>
            <a:headEnd type="none" w="lg" len="lg"/>
            <a:tailEnd type="arrow" w="lg" len="lg"/>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17137773" y="10709117"/>
            <a:ext cx="1119353" cy="677108"/>
          </a:xfrm>
          <a:prstGeom prst="rect">
            <a:avLst/>
          </a:prstGeom>
          <a:noFill/>
        </p:spPr>
        <p:txBody>
          <a:bodyPr wrap="square" rtlCol="0">
            <a:spAutoFit/>
          </a:bodyPr>
          <a:lstStyle/>
          <a:p>
            <a:pPr algn="ctr"/>
            <a:r>
              <a:rPr lang="en-US" sz="3800" dirty="0">
                <a:latin typeface="Arial Narrow" panose="020B0606020202030204" pitchFamily="34" charset="0"/>
              </a:rPr>
              <a:t>120</a:t>
            </a:r>
          </a:p>
        </p:txBody>
      </p:sp>
    </p:spTree>
    <p:extLst>
      <p:ext uri="{BB962C8B-B14F-4D97-AF65-F5344CB8AC3E}">
        <p14:creationId xmlns:p14="http://schemas.microsoft.com/office/powerpoint/2010/main" val="15115813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1Hz_all.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8095" t="12380" b="5944"/>
          <a:stretch/>
        </p:blipFill>
        <p:spPr>
          <a:xfrm>
            <a:off x="14028807" y="1836839"/>
            <a:ext cx="6542202" cy="4154658"/>
          </a:xfrm>
          <a:prstGeom prst="rect">
            <a:avLst/>
          </a:prstGeom>
          <a:ln>
            <a:noFill/>
          </a:ln>
          <a:effectLst/>
          <a:scene3d>
            <a:camera prst="orthographicFront"/>
            <a:lightRig rig="balanced" dir="t"/>
          </a:scene3d>
          <a:sp3d prstMaterial="softEdge">
            <a:bevelT w="203200" h="101600" prst="cross"/>
            <a:contourClr>
              <a:srgbClr val="FFFFFF"/>
            </a:contourClr>
          </a:sp3d>
        </p:spPr>
      </p:pic>
      <p:sp>
        <p:nvSpPr>
          <p:cNvPr id="2" name="Title 1"/>
          <p:cNvSpPr>
            <a:spLocks noGrp="1"/>
          </p:cNvSpPr>
          <p:nvPr>
            <p:ph type="title"/>
          </p:nvPr>
        </p:nvSpPr>
        <p:spPr/>
        <p:txBody>
          <a:bodyPr/>
          <a:lstStyle/>
          <a:p>
            <a:r>
              <a:rPr lang="en-US" dirty="0"/>
              <a:t>Thermo-mechanical characterization</a:t>
            </a:r>
          </a:p>
        </p:txBody>
      </p:sp>
      <p:sp>
        <p:nvSpPr>
          <p:cNvPr id="9" name="Content Placeholder 2"/>
          <p:cNvSpPr txBox="1">
            <a:spLocks/>
          </p:cNvSpPr>
          <p:nvPr/>
        </p:nvSpPr>
        <p:spPr>
          <a:xfrm>
            <a:off x="694449" y="2347947"/>
            <a:ext cx="12617513" cy="2947067"/>
          </a:xfrm>
          <a:prstGeom prst="rect">
            <a:avLst/>
          </a:prstGeom>
        </p:spPr>
        <p:txBody>
          <a:bodyPr lIns="0" tIns="0" rIns="0" bIns="0"/>
          <a:lstStyle>
            <a:lvl1pPr marL="1079711" indent="-569611" algn="l" defTabSz="1076006" rtl="0" eaLnBrk="0" fontAlgn="base" hangingPunct="0">
              <a:lnSpc>
                <a:spcPct val="100000"/>
              </a:lnSpc>
              <a:spcBef>
                <a:spcPts val="0"/>
              </a:spcBef>
              <a:spcAft>
                <a:spcPts val="0"/>
              </a:spcAft>
              <a:buClr>
                <a:srgbClr val="C30000"/>
              </a:buClr>
              <a:buSzPct val="100000"/>
              <a:buFont typeface="Lucida Grande"/>
              <a:buChar char="●"/>
              <a:defRPr sz="5200" b="0" i="0" kern="1200">
                <a:solidFill>
                  <a:srgbClr val="000000"/>
                </a:solidFill>
                <a:latin typeface="Arial Narrow"/>
                <a:ea typeface="ＭＳ Ｐゴシック" charset="0"/>
                <a:cs typeface="Arial Narrow"/>
              </a:defRPr>
            </a:lvl1pPr>
            <a:lvl2pPr marL="1510849" indent="-569611" algn="l" defTabSz="1076006" rtl="0" eaLnBrk="0" fontAlgn="base" hangingPunct="0">
              <a:spcBef>
                <a:spcPts val="709"/>
              </a:spcBef>
              <a:spcAft>
                <a:spcPct val="0"/>
              </a:spcAft>
              <a:buClr>
                <a:srgbClr val="C30000"/>
              </a:buClr>
              <a:buSzPct val="90000"/>
              <a:buFont typeface="Lucida Grande"/>
              <a:buChar char="●"/>
              <a:defRPr sz="3800" b="0" i="0" kern="1200">
                <a:solidFill>
                  <a:srgbClr val="000000"/>
                </a:solidFill>
                <a:latin typeface="Arial Narrow"/>
                <a:ea typeface="ＭＳ Ｐゴシック" charset="0"/>
                <a:cs typeface="Arial Narrow"/>
              </a:defRPr>
            </a:lvl2pPr>
            <a:lvl3pPr marL="1759660" indent="-496593" algn="l" defTabSz="1076006" rtl="0" eaLnBrk="0" fontAlgn="base" hangingPunct="0">
              <a:spcBef>
                <a:spcPts val="709"/>
              </a:spcBef>
              <a:spcAft>
                <a:spcPct val="0"/>
              </a:spcAft>
              <a:buClr>
                <a:srgbClr val="C30000"/>
              </a:buClr>
              <a:buSzPct val="80000"/>
              <a:buFont typeface="Lucida Grande"/>
              <a:buChar char="●"/>
              <a:defRPr sz="3000" b="0" i="0" kern="1200">
                <a:solidFill>
                  <a:srgbClr val="000000"/>
                </a:solidFill>
                <a:latin typeface="Arial Narrow"/>
                <a:ea typeface="ＭＳ Ｐゴシック" charset="0"/>
                <a:cs typeface="Arial Narrow"/>
              </a:defRPr>
            </a:lvl3pPr>
            <a:lvl4pPr marL="1237609" indent="0" algn="l" defTabSz="1076006" rtl="0" eaLnBrk="0" fontAlgn="base" hangingPunct="0">
              <a:spcBef>
                <a:spcPts val="1414"/>
              </a:spcBef>
              <a:spcAft>
                <a:spcPct val="0"/>
              </a:spcAft>
              <a:buClr>
                <a:srgbClr val="FF0000"/>
              </a:buClr>
              <a:buSzPct val="150000"/>
              <a:buFont typeface="Arial" pitchFamily="34" charset="0"/>
              <a:buNone/>
              <a:defRPr sz="2800" kern="1200">
                <a:solidFill>
                  <a:srgbClr val="595959"/>
                </a:solidFill>
                <a:latin typeface="HelveticaNeueLT Pro 55 Roman" pitchFamily="34" charset="0"/>
                <a:ea typeface="ＭＳ Ｐゴシック" charset="0"/>
                <a:cs typeface="+mn-cs"/>
              </a:defRPr>
            </a:lvl4pPr>
            <a:lvl5pPr marL="2259931" indent="-858584" algn="l" defTabSz="1076006" rtl="0" eaLnBrk="0" fontAlgn="base" hangingPunct="0">
              <a:spcBef>
                <a:spcPts val="1414"/>
              </a:spcBef>
              <a:spcAft>
                <a:spcPct val="0"/>
              </a:spcAft>
              <a:buClr>
                <a:srgbClr val="FF0000"/>
              </a:buClr>
              <a:buSzPct val="150000"/>
              <a:buFont typeface="Arial" pitchFamily="34" charset="0"/>
              <a:buChar char="•"/>
              <a:defRPr sz="2400" kern="1200">
                <a:solidFill>
                  <a:srgbClr val="595959"/>
                </a:solidFill>
                <a:latin typeface="HelveticaNeueLT Pro 55 Roman" pitchFamily="34" charset="0"/>
                <a:ea typeface="ＭＳ Ｐゴシック" charset="0"/>
                <a:cs typeface="+mn-cs"/>
              </a:defRPr>
            </a:lvl5pPr>
            <a:lvl6pPr marL="5938420" indent="-539855" algn="l" defTabSz="1079711" rtl="0" eaLnBrk="1" latinLnBrk="0" hangingPunct="1">
              <a:spcBef>
                <a:spcPct val="20000"/>
              </a:spcBef>
              <a:buFont typeface="Arial"/>
              <a:buChar char="•"/>
              <a:defRPr sz="4600" kern="1200">
                <a:solidFill>
                  <a:schemeClr val="tx1"/>
                </a:solidFill>
                <a:latin typeface="+mn-lt"/>
                <a:ea typeface="+mn-ea"/>
                <a:cs typeface="+mn-cs"/>
              </a:defRPr>
            </a:lvl6pPr>
            <a:lvl7pPr marL="7018133" indent="-539855" algn="l" defTabSz="1079711" rtl="0" eaLnBrk="1" latinLnBrk="0" hangingPunct="1">
              <a:spcBef>
                <a:spcPct val="20000"/>
              </a:spcBef>
              <a:buFont typeface="Arial"/>
              <a:buChar char="•"/>
              <a:defRPr sz="4600" kern="1200">
                <a:solidFill>
                  <a:schemeClr val="tx1"/>
                </a:solidFill>
                <a:latin typeface="+mn-lt"/>
                <a:ea typeface="+mn-ea"/>
                <a:cs typeface="+mn-cs"/>
              </a:defRPr>
            </a:lvl7pPr>
            <a:lvl8pPr marL="8097846" indent="-539855" algn="l" defTabSz="1079711" rtl="0" eaLnBrk="1" latinLnBrk="0" hangingPunct="1">
              <a:spcBef>
                <a:spcPct val="20000"/>
              </a:spcBef>
              <a:buFont typeface="Arial"/>
              <a:buChar char="•"/>
              <a:defRPr sz="4600" kern="1200">
                <a:solidFill>
                  <a:schemeClr val="tx1"/>
                </a:solidFill>
                <a:latin typeface="+mn-lt"/>
                <a:ea typeface="+mn-ea"/>
                <a:cs typeface="+mn-cs"/>
              </a:defRPr>
            </a:lvl8pPr>
            <a:lvl9pPr marL="9177559" indent="-539855" algn="l" defTabSz="1079711" rtl="0" eaLnBrk="1" latinLnBrk="0" hangingPunct="1">
              <a:spcBef>
                <a:spcPct val="20000"/>
              </a:spcBef>
              <a:buFont typeface="Arial"/>
              <a:buChar char="•"/>
              <a:defRPr sz="4600" kern="1200">
                <a:solidFill>
                  <a:schemeClr val="tx1"/>
                </a:solidFill>
                <a:latin typeface="+mn-lt"/>
                <a:ea typeface="+mn-ea"/>
                <a:cs typeface="+mn-cs"/>
              </a:defRPr>
            </a:lvl9pPr>
          </a:lstStyle>
          <a:p>
            <a:r>
              <a:rPr lang="en-US" dirty="0"/>
              <a:t>Dynamic [FEM simulation] using COMSOL</a:t>
            </a:r>
          </a:p>
          <a:p>
            <a:pPr lvl="1"/>
            <a:r>
              <a:rPr lang="en-US" dirty="0"/>
              <a:t>AC current in Cr track</a:t>
            </a:r>
          </a:p>
          <a:p>
            <a:pPr lvl="1"/>
            <a:r>
              <a:rPr lang="en-US" dirty="0"/>
              <a:t>Oscillation frequency is twice that of the AC frequency</a:t>
            </a:r>
          </a:p>
          <a:p>
            <a:pPr lvl="1"/>
            <a:r>
              <a:rPr lang="en-US" dirty="0"/>
              <a:t>Increasing frequency reduces the amplitude</a:t>
            </a:r>
          </a:p>
        </p:txBody>
      </p:sp>
      <p:pic>
        <p:nvPicPr>
          <p:cNvPr id="2050" name="Picture 2" descr="C:\OneDrive\Documents\PhD\MOOC\Bimorph\Instructions\COMSOL Simulation\1Hz\disp_temp_no_text.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3924" y="6877050"/>
            <a:ext cx="5292634" cy="3962400"/>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TextBox 9"/>
          <p:cNvSpPr txBox="1"/>
          <p:nvPr/>
        </p:nvSpPr>
        <p:spPr>
          <a:xfrm rot="16200000">
            <a:off x="11855916" y="3450329"/>
            <a:ext cx="3689272" cy="584775"/>
          </a:xfrm>
          <a:prstGeom prst="rect">
            <a:avLst/>
          </a:prstGeom>
          <a:noFill/>
        </p:spPr>
        <p:txBody>
          <a:bodyPr wrap="square" rtlCol="0">
            <a:spAutoFit/>
          </a:bodyPr>
          <a:lstStyle/>
          <a:p>
            <a:r>
              <a:rPr lang="en-US" sz="3200" dirty="0"/>
              <a:t>Displacement [µm]</a:t>
            </a:r>
          </a:p>
        </p:txBody>
      </p:sp>
      <p:sp>
        <p:nvSpPr>
          <p:cNvPr id="11" name="TextBox 10"/>
          <p:cNvSpPr txBox="1"/>
          <p:nvPr/>
        </p:nvSpPr>
        <p:spPr>
          <a:xfrm rot="16200000">
            <a:off x="19230423" y="3450328"/>
            <a:ext cx="3159679" cy="584775"/>
          </a:xfrm>
          <a:prstGeom prst="rect">
            <a:avLst/>
          </a:prstGeom>
          <a:noFill/>
        </p:spPr>
        <p:txBody>
          <a:bodyPr wrap="square" rtlCol="0">
            <a:spAutoFit/>
          </a:bodyPr>
          <a:lstStyle/>
          <a:p>
            <a:r>
              <a:rPr lang="en-US" sz="3200" dirty="0"/>
              <a:t>Temperature [K]</a:t>
            </a:r>
          </a:p>
        </p:txBody>
      </p:sp>
      <p:sp>
        <p:nvSpPr>
          <p:cNvPr id="12" name="TextBox 11"/>
          <p:cNvSpPr txBox="1"/>
          <p:nvPr/>
        </p:nvSpPr>
        <p:spPr>
          <a:xfrm>
            <a:off x="2607923" y="10648949"/>
            <a:ext cx="1844635" cy="584775"/>
          </a:xfrm>
          <a:prstGeom prst="rect">
            <a:avLst/>
          </a:prstGeom>
          <a:noFill/>
        </p:spPr>
        <p:txBody>
          <a:bodyPr wrap="square" rtlCol="0">
            <a:spAutoFit/>
          </a:bodyPr>
          <a:lstStyle/>
          <a:p>
            <a:r>
              <a:rPr lang="en-US" sz="3200" dirty="0"/>
              <a:t>Time [s]</a:t>
            </a:r>
          </a:p>
        </p:txBody>
      </p:sp>
      <p:sp>
        <p:nvSpPr>
          <p:cNvPr id="13" name="TextBox 12"/>
          <p:cNvSpPr txBox="1"/>
          <p:nvPr/>
        </p:nvSpPr>
        <p:spPr>
          <a:xfrm>
            <a:off x="1248054" y="6432262"/>
            <a:ext cx="4564375" cy="584775"/>
          </a:xfrm>
          <a:prstGeom prst="rect">
            <a:avLst/>
          </a:prstGeom>
          <a:noFill/>
        </p:spPr>
        <p:txBody>
          <a:bodyPr wrap="square" rtlCol="0">
            <a:spAutoFit/>
          </a:bodyPr>
          <a:lstStyle/>
          <a:p>
            <a:r>
              <a:rPr lang="en-US" sz="3200" dirty="0"/>
              <a:t>1 [Hz] excitation current</a:t>
            </a:r>
          </a:p>
        </p:txBody>
      </p:sp>
      <p:pic>
        <p:nvPicPr>
          <p:cNvPr id="2051" name="Picture 3" descr="C:\OneDrive\Documents\PhD\MOOC\Bimorph\Instructions\COMSOL Simulation\10Hz\disp_temp_no_text.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06065" y="6877049"/>
            <a:ext cx="5292634" cy="3962400"/>
          </a:xfrm>
          <a:prstGeom prst="rect">
            <a:avLst/>
          </a:prstGeom>
          <a:noFill/>
          <a:extLst>
            <a:ext uri="{909E8E84-426E-40dd-AFC4-6F175D3DCCD1}">
              <a14:hiddenFill xmlns="" xmlns:a14="http://schemas.microsoft.com/office/drawing/2010/main">
                <a:solidFill>
                  <a:srgbClr val="FFFFFF"/>
                </a:solidFill>
              </a14:hiddenFill>
            </a:ext>
          </a:extLst>
        </p:spPr>
      </p:pic>
      <p:pic>
        <p:nvPicPr>
          <p:cNvPr id="2052" name="Picture 4" descr="C:\OneDrive\Documents\PhD\MOOC\Bimorph\Instructions\COMSOL Simulation\100Hz\disp_temp_no_text.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928206" y="6877050"/>
            <a:ext cx="5292633" cy="3962399"/>
          </a:xfrm>
          <a:prstGeom prst="rect">
            <a:avLst/>
          </a:prstGeom>
          <a:noFill/>
          <a:extLst>
            <a:ext uri="{909E8E84-426E-40dd-AFC4-6F175D3DCCD1}">
              <a14:hiddenFill xmlns="" xmlns:a14="http://schemas.microsoft.com/office/drawing/2010/main">
                <a:solidFill>
                  <a:srgbClr val="FFFFFF"/>
                </a:solidFill>
              </a14:hiddenFill>
            </a:ext>
          </a:extLst>
        </p:spPr>
      </p:pic>
      <p:sp>
        <p:nvSpPr>
          <p:cNvPr id="15" name="TextBox 14"/>
          <p:cNvSpPr txBox="1"/>
          <p:nvPr/>
        </p:nvSpPr>
        <p:spPr>
          <a:xfrm rot="16200000">
            <a:off x="-960711" y="8429297"/>
            <a:ext cx="3689271" cy="584775"/>
          </a:xfrm>
          <a:prstGeom prst="rect">
            <a:avLst/>
          </a:prstGeom>
          <a:noFill/>
        </p:spPr>
        <p:txBody>
          <a:bodyPr wrap="square" rtlCol="0">
            <a:spAutoFit/>
          </a:bodyPr>
          <a:lstStyle/>
          <a:p>
            <a:r>
              <a:rPr lang="en-US" sz="3200" dirty="0">
                <a:solidFill>
                  <a:srgbClr val="2B1BFD"/>
                </a:solidFill>
              </a:rPr>
              <a:t>Displacement [µm]</a:t>
            </a:r>
          </a:p>
        </p:txBody>
      </p:sp>
      <p:sp>
        <p:nvSpPr>
          <p:cNvPr id="16" name="TextBox 15"/>
          <p:cNvSpPr txBox="1"/>
          <p:nvPr/>
        </p:nvSpPr>
        <p:spPr>
          <a:xfrm rot="16200000">
            <a:off x="4642571" y="8444047"/>
            <a:ext cx="3257758" cy="584775"/>
          </a:xfrm>
          <a:prstGeom prst="rect">
            <a:avLst/>
          </a:prstGeom>
          <a:noFill/>
        </p:spPr>
        <p:txBody>
          <a:bodyPr wrap="square" rtlCol="0">
            <a:spAutoFit/>
          </a:bodyPr>
          <a:lstStyle/>
          <a:p>
            <a:r>
              <a:rPr lang="en-US" sz="3200" dirty="0">
                <a:solidFill>
                  <a:srgbClr val="FF0000"/>
                </a:solidFill>
              </a:rPr>
              <a:t>Temperature [K]</a:t>
            </a:r>
          </a:p>
        </p:txBody>
      </p:sp>
      <p:sp>
        <p:nvSpPr>
          <p:cNvPr id="17" name="TextBox 16"/>
          <p:cNvSpPr txBox="1"/>
          <p:nvPr/>
        </p:nvSpPr>
        <p:spPr>
          <a:xfrm>
            <a:off x="8172250" y="6432261"/>
            <a:ext cx="5124440" cy="584775"/>
          </a:xfrm>
          <a:prstGeom prst="rect">
            <a:avLst/>
          </a:prstGeom>
          <a:noFill/>
        </p:spPr>
        <p:txBody>
          <a:bodyPr wrap="square" rtlCol="0">
            <a:spAutoFit/>
          </a:bodyPr>
          <a:lstStyle/>
          <a:p>
            <a:r>
              <a:rPr lang="en-US" sz="3200" dirty="0"/>
              <a:t>10 [Hz] excitation current</a:t>
            </a:r>
          </a:p>
        </p:txBody>
      </p:sp>
      <p:sp>
        <p:nvSpPr>
          <p:cNvPr id="18" name="TextBox 17"/>
          <p:cNvSpPr txBox="1"/>
          <p:nvPr/>
        </p:nvSpPr>
        <p:spPr>
          <a:xfrm>
            <a:off x="15080529" y="6433124"/>
            <a:ext cx="5006960" cy="584775"/>
          </a:xfrm>
          <a:prstGeom prst="rect">
            <a:avLst/>
          </a:prstGeom>
          <a:noFill/>
        </p:spPr>
        <p:txBody>
          <a:bodyPr wrap="square" rtlCol="0">
            <a:spAutoFit/>
          </a:bodyPr>
          <a:lstStyle/>
          <a:p>
            <a:r>
              <a:rPr lang="en-US" sz="3200" dirty="0"/>
              <a:t>100 [Hz] excitation current</a:t>
            </a:r>
          </a:p>
        </p:txBody>
      </p:sp>
      <p:sp>
        <p:nvSpPr>
          <p:cNvPr id="19" name="TextBox 18"/>
          <p:cNvSpPr txBox="1"/>
          <p:nvPr/>
        </p:nvSpPr>
        <p:spPr>
          <a:xfrm rot="16200000">
            <a:off x="6079802" y="8429298"/>
            <a:ext cx="3689271" cy="584775"/>
          </a:xfrm>
          <a:prstGeom prst="rect">
            <a:avLst/>
          </a:prstGeom>
          <a:noFill/>
        </p:spPr>
        <p:txBody>
          <a:bodyPr wrap="square" rtlCol="0">
            <a:spAutoFit/>
          </a:bodyPr>
          <a:lstStyle/>
          <a:p>
            <a:r>
              <a:rPr lang="en-US" sz="3200" dirty="0">
                <a:solidFill>
                  <a:srgbClr val="2B1BFD"/>
                </a:solidFill>
              </a:rPr>
              <a:t>Displacement [µm]</a:t>
            </a:r>
          </a:p>
        </p:txBody>
      </p:sp>
      <p:sp>
        <p:nvSpPr>
          <p:cNvPr id="20" name="TextBox 19"/>
          <p:cNvSpPr txBox="1"/>
          <p:nvPr/>
        </p:nvSpPr>
        <p:spPr>
          <a:xfrm rot="16200000">
            <a:off x="11667811" y="8418567"/>
            <a:ext cx="3257758" cy="584775"/>
          </a:xfrm>
          <a:prstGeom prst="rect">
            <a:avLst/>
          </a:prstGeom>
          <a:noFill/>
        </p:spPr>
        <p:txBody>
          <a:bodyPr wrap="square" rtlCol="0">
            <a:spAutoFit/>
          </a:bodyPr>
          <a:lstStyle/>
          <a:p>
            <a:r>
              <a:rPr lang="en-US" sz="3200" dirty="0">
                <a:solidFill>
                  <a:srgbClr val="FF0000"/>
                </a:solidFill>
              </a:rPr>
              <a:t>Temperature [K]</a:t>
            </a:r>
          </a:p>
        </p:txBody>
      </p:sp>
      <p:sp>
        <p:nvSpPr>
          <p:cNvPr id="21" name="TextBox 20"/>
          <p:cNvSpPr txBox="1"/>
          <p:nvPr/>
        </p:nvSpPr>
        <p:spPr>
          <a:xfrm rot="16200000">
            <a:off x="13115271" y="8429299"/>
            <a:ext cx="3689271" cy="584775"/>
          </a:xfrm>
          <a:prstGeom prst="rect">
            <a:avLst/>
          </a:prstGeom>
          <a:noFill/>
        </p:spPr>
        <p:txBody>
          <a:bodyPr wrap="square" rtlCol="0">
            <a:spAutoFit/>
          </a:bodyPr>
          <a:lstStyle/>
          <a:p>
            <a:r>
              <a:rPr lang="en-US" sz="3200" dirty="0">
                <a:solidFill>
                  <a:srgbClr val="2B1BFD"/>
                </a:solidFill>
              </a:rPr>
              <a:t>Displacement [µm]</a:t>
            </a:r>
          </a:p>
        </p:txBody>
      </p:sp>
      <p:sp>
        <p:nvSpPr>
          <p:cNvPr id="22" name="TextBox 21"/>
          <p:cNvSpPr txBox="1"/>
          <p:nvPr/>
        </p:nvSpPr>
        <p:spPr>
          <a:xfrm rot="16200000">
            <a:off x="18718553" y="8444047"/>
            <a:ext cx="3257758" cy="584775"/>
          </a:xfrm>
          <a:prstGeom prst="rect">
            <a:avLst/>
          </a:prstGeom>
          <a:noFill/>
        </p:spPr>
        <p:txBody>
          <a:bodyPr wrap="square" rtlCol="0">
            <a:spAutoFit/>
          </a:bodyPr>
          <a:lstStyle/>
          <a:p>
            <a:r>
              <a:rPr lang="en-US" sz="3200" dirty="0">
                <a:solidFill>
                  <a:srgbClr val="FF0000"/>
                </a:solidFill>
              </a:rPr>
              <a:t>Temperature [K]</a:t>
            </a:r>
          </a:p>
        </p:txBody>
      </p:sp>
      <p:sp>
        <p:nvSpPr>
          <p:cNvPr id="23" name="TextBox 22"/>
          <p:cNvSpPr txBox="1"/>
          <p:nvPr/>
        </p:nvSpPr>
        <p:spPr>
          <a:xfrm>
            <a:off x="9630064" y="10648949"/>
            <a:ext cx="1844635" cy="584775"/>
          </a:xfrm>
          <a:prstGeom prst="rect">
            <a:avLst/>
          </a:prstGeom>
          <a:noFill/>
        </p:spPr>
        <p:txBody>
          <a:bodyPr wrap="square" rtlCol="0">
            <a:spAutoFit/>
          </a:bodyPr>
          <a:lstStyle/>
          <a:p>
            <a:r>
              <a:rPr lang="en-US" sz="3200" dirty="0"/>
              <a:t>Time [s]</a:t>
            </a:r>
          </a:p>
        </p:txBody>
      </p:sp>
      <p:sp>
        <p:nvSpPr>
          <p:cNvPr id="24" name="TextBox 23"/>
          <p:cNvSpPr txBox="1"/>
          <p:nvPr/>
        </p:nvSpPr>
        <p:spPr>
          <a:xfrm>
            <a:off x="16795041" y="10648948"/>
            <a:ext cx="1844635" cy="584775"/>
          </a:xfrm>
          <a:prstGeom prst="rect">
            <a:avLst/>
          </a:prstGeom>
          <a:noFill/>
        </p:spPr>
        <p:txBody>
          <a:bodyPr wrap="square" rtlCol="0">
            <a:spAutoFit/>
          </a:bodyPr>
          <a:lstStyle/>
          <a:p>
            <a:r>
              <a:rPr lang="en-US" sz="3200" dirty="0"/>
              <a:t>Time [s]</a:t>
            </a:r>
          </a:p>
        </p:txBody>
      </p:sp>
      <p:sp>
        <p:nvSpPr>
          <p:cNvPr id="3" name="Rectangle 2"/>
          <p:cNvSpPr/>
          <p:nvPr/>
        </p:nvSpPr>
        <p:spPr>
          <a:xfrm>
            <a:off x="591536" y="6239147"/>
            <a:ext cx="6114064" cy="4994577"/>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7625931" y="6213668"/>
            <a:ext cx="6114064" cy="4994577"/>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14660326" y="6213667"/>
            <a:ext cx="6114064" cy="4994577"/>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1824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00"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mediacall" presetSubtype="0" fill="hold" nodeType="clickEffect">
                                  <p:stCondLst>
                                    <p:cond delay="0"/>
                                  </p:stCondLst>
                                  <p:childTnLst>
                                    <p:cmd type="call" cmd="togglePause">
                                      <p:cBhvr>
                                        <p:cTn id="10" dur="1" fill="hold"/>
                                        <p:tgtEl>
                                          <p:spTgt spid="7"/>
                                        </p:tgtEl>
                                      </p:cBhvr>
                                    </p:cmd>
                                  </p:childTnLst>
                                </p:cTn>
                              </p:par>
                              <p:par>
                                <p:cTn id="11" presetID="10"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500"/>
                                        <p:tgtEl>
                                          <p:spTgt spid="205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par>
                                <p:cTn id="29" presetID="10" presetClass="entr" presetSubtype="0" fill="hold" nodeType="withEffect">
                                  <p:stCondLst>
                                    <p:cond delay="0"/>
                                  </p:stCondLst>
                                  <p:childTnLst>
                                    <p:set>
                                      <p:cBhvr>
                                        <p:cTn id="30" dur="1" fill="hold">
                                          <p:stCondLst>
                                            <p:cond delay="0"/>
                                          </p:stCondLst>
                                        </p:cTn>
                                        <p:tgtEl>
                                          <p:spTgt spid="9">
                                            <p:txEl>
                                              <p:pRg st="2" end="2"/>
                                            </p:txEl>
                                          </p:spTgt>
                                        </p:tgtEl>
                                        <p:attrNameLst>
                                          <p:attrName>style.visibility</p:attrName>
                                        </p:attrNameLst>
                                      </p:cBhvr>
                                      <p:to>
                                        <p:strVal val="visible"/>
                                      </p:to>
                                    </p:set>
                                    <p:animEffect transition="in" filter="fade">
                                      <p:cBhvr>
                                        <p:cTn id="31" dur="500"/>
                                        <p:tgtEl>
                                          <p:spTgt spid="9">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051"/>
                                        </p:tgtEl>
                                        <p:attrNameLst>
                                          <p:attrName>style.visibility</p:attrName>
                                        </p:attrNameLst>
                                      </p:cBhvr>
                                      <p:to>
                                        <p:strVal val="visible"/>
                                      </p:to>
                                    </p:set>
                                    <p:animEffect transition="in" filter="fade">
                                      <p:cBhvr>
                                        <p:cTn id="36" dur="500"/>
                                        <p:tgtEl>
                                          <p:spTgt spid="205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500"/>
                                        <p:tgtEl>
                                          <p:spTgt spid="23"/>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fade">
                                      <p:cBhvr>
                                        <p:cTn id="51" dur="500"/>
                                        <p:tgtEl>
                                          <p:spTgt spid="26"/>
                                        </p:tgtEl>
                                      </p:cBhvr>
                                    </p:animEffect>
                                  </p:childTnLst>
                                </p:cTn>
                              </p:par>
                              <p:par>
                                <p:cTn id="52" presetID="10" presetClass="entr" presetSubtype="0" fill="hold" nodeType="withEffect">
                                  <p:stCondLst>
                                    <p:cond delay="0"/>
                                  </p:stCondLst>
                                  <p:childTnLst>
                                    <p:set>
                                      <p:cBhvr>
                                        <p:cTn id="53" dur="1" fill="hold">
                                          <p:stCondLst>
                                            <p:cond delay="0"/>
                                          </p:stCondLst>
                                        </p:cTn>
                                        <p:tgtEl>
                                          <p:spTgt spid="9">
                                            <p:txEl>
                                              <p:pRg st="3" end="3"/>
                                            </p:txEl>
                                          </p:spTgt>
                                        </p:tgtEl>
                                        <p:attrNameLst>
                                          <p:attrName>style.visibility</p:attrName>
                                        </p:attrNameLst>
                                      </p:cBhvr>
                                      <p:to>
                                        <p:strVal val="visible"/>
                                      </p:to>
                                    </p:set>
                                    <p:animEffect transition="in" filter="fade">
                                      <p:cBhvr>
                                        <p:cTn id="54" dur="500"/>
                                        <p:tgtEl>
                                          <p:spTgt spid="9">
                                            <p:txEl>
                                              <p:pRg st="3" end="3"/>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2052"/>
                                        </p:tgtEl>
                                        <p:attrNameLst>
                                          <p:attrName>style.visibility</p:attrName>
                                        </p:attrNameLst>
                                      </p:cBhvr>
                                      <p:to>
                                        <p:strVal val="visible"/>
                                      </p:to>
                                    </p:set>
                                    <p:animEffect transition="in" filter="fade">
                                      <p:cBhvr>
                                        <p:cTn id="59" dur="500"/>
                                        <p:tgtEl>
                                          <p:spTgt spid="2052"/>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500"/>
                                        <p:tgtEl>
                                          <p:spTgt spid="18"/>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fade">
                                      <p:cBhvr>
                                        <p:cTn id="65" dur="500"/>
                                        <p:tgtEl>
                                          <p:spTgt spid="21"/>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fade">
                                      <p:cBhvr>
                                        <p:cTn id="68" dur="500"/>
                                        <p:tgtEl>
                                          <p:spTgt spid="22"/>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fade">
                                      <p:cBhvr>
                                        <p:cTn id="71" dur="500"/>
                                        <p:tgtEl>
                                          <p:spTgt spid="24"/>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fade">
                                      <p:cBhvr>
                                        <p:cTn id="7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5" repeatCount="indefinite" fill="hold" display="0">
                  <p:stCondLst>
                    <p:cond delay="indefinite"/>
                  </p:stCondLst>
                </p:cTn>
                <p:tgtEl>
                  <p:spTgt spid="7"/>
                </p:tgtEl>
              </p:cMediaNode>
            </p:video>
          </p:childTnLst>
        </p:cTn>
      </p:par>
    </p:tnLst>
    <p:bldLst>
      <p:bldP spid="12" grpId="0"/>
      <p:bldP spid="13" grpId="0"/>
      <p:bldP spid="15" grpId="0"/>
      <p:bldP spid="16" grpId="0"/>
      <p:bldP spid="17" grpId="0"/>
      <p:bldP spid="18" grpId="0"/>
      <p:bldP spid="19" grpId="0"/>
      <p:bldP spid="20" grpId="0"/>
      <p:bldP spid="21" grpId="0"/>
      <p:bldP spid="22" grpId="0"/>
      <p:bldP spid="23" grpId="0"/>
      <p:bldP spid="24" grpId="0"/>
      <p:bldP spid="3" grpId="0" animBg="1"/>
      <p:bldP spid="26" grpId="0" animBg="1"/>
      <p:bldP spid="2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956" y="4768418"/>
            <a:ext cx="19625550" cy="3244780"/>
          </a:xfrm>
        </p:spPr>
        <p:txBody>
          <a:bodyPr/>
          <a:lstStyle/>
          <a:p>
            <a:r>
              <a:rPr lang="fr-CH" sz="3800" b="1" dirty="0" err="1"/>
              <a:t>Submit</a:t>
            </a:r>
            <a:r>
              <a:rPr lang="fr-CH" sz="3800" b="1" dirty="0"/>
              <a:t> the final report and all the </a:t>
            </a:r>
            <a:r>
              <a:rPr lang="fr-CH" sz="3800" b="1" dirty="0" err="1"/>
              <a:t>related</a:t>
            </a:r>
            <a:r>
              <a:rPr lang="fr-CH" sz="3800" b="1" dirty="0"/>
              <a:t> files on </a:t>
            </a:r>
            <a:r>
              <a:rPr lang="fr-CH" sz="3800" b="1" dirty="0" err="1"/>
              <a:t>moodle</a:t>
            </a:r>
            <a:r>
              <a:rPr lang="fr-CH" sz="3800" b="1" dirty="0"/>
              <a:t> </a:t>
            </a:r>
            <a:r>
              <a:rPr lang="fr-CH" sz="3800" b="1" dirty="0">
                <a:solidFill>
                  <a:schemeClr val="accent2"/>
                </a:solidFill>
              </a:rPr>
              <a:t>1 </a:t>
            </a:r>
            <a:r>
              <a:rPr lang="fr-CH" sz="3800" b="1" dirty="0" err="1">
                <a:solidFill>
                  <a:schemeClr val="accent2"/>
                </a:solidFill>
              </a:rPr>
              <a:t>week</a:t>
            </a:r>
            <a:r>
              <a:rPr lang="fr-CH" sz="3800" b="1" dirty="0">
                <a:solidFill>
                  <a:schemeClr val="accent2"/>
                </a:solidFill>
              </a:rPr>
              <a:t> </a:t>
            </a:r>
            <a:r>
              <a:rPr lang="fr-CH" sz="3800" b="1" dirty="0" err="1">
                <a:solidFill>
                  <a:schemeClr val="accent2"/>
                </a:solidFill>
              </a:rPr>
              <a:t>after</a:t>
            </a:r>
            <a:r>
              <a:rPr lang="fr-CH" sz="3800" b="1" dirty="0"/>
              <a:t> </a:t>
            </a:r>
            <a:r>
              <a:rPr lang="fr-CH" sz="3800" b="1" dirty="0" err="1"/>
              <a:t>your</a:t>
            </a:r>
            <a:r>
              <a:rPr lang="fr-CH" sz="3800" b="1" dirty="0"/>
              <a:t> last TP session</a:t>
            </a:r>
          </a:p>
          <a:p>
            <a:pPr lvl="1"/>
            <a:r>
              <a:rPr lang="fr-CH" dirty="0"/>
              <a:t>Guidelines for the </a:t>
            </a:r>
            <a:r>
              <a:rPr lang="fr-CH" dirty="0" err="1"/>
              <a:t>submission</a:t>
            </a:r>
            <a:r>
              <a:rPr lang="fr-CH" dirty="0"/>
              <a:t> of the report are </a:t>
            </a:r>
            <a:r>
              <a:rPr lang="fr-CH" dirty="0" err="1"/>
              <a:t>available</a:t>
            </a:r>
            <a:r>
              <a:rPr lang="fr-CH" dirty="0"/>
              <a:t> in the instructions</a:t>
            </a:r>
          </a:p>
          <a:p>
            <a:r>
              <a:rPr lang="fr-CH" sz="3800" dirty="0" err="1"/>
              <a:t>You’ll</a:t>
            </a:r>
            <a:r>
              <a:rPr lang="fr-CH" sz="3800" dirty="0"/>
              <a:t> </a:t>
            </a:r>
            <a:r>
              <a:rPr lang="fr-CH" sz="3800" dirty="0" err="1"/>
              <a:t>be</a:t>
            </a:r>
            <a:r>
              <a:rPr lang="fr-CH" sz="3800" dirty="0"/>
              <a:t> able to </a:t>
            </a:r>
            <a:r>
              <a:rPr lang="fr-CH" sz="3800" dirty="0" err="1"/>
              <a:t>request</a:t>
            </a:r>
            <a:r>
              <a:rPr lang="fr-CH" sz="3800" dirty="0"/>
              <a:t> a feedback </a:t>
            </a:r>
            <a:r>
              <a:rPr lang="fr-CH" sz="3800" dirty="0" err="1"/>
              <a:t>when</a:t>
            </a:r>
            <a:r>
              <a:rPr lang="fr-CH" sz="3800" dirty="0"/>
              <a:t> all the reports are </a:t>
            </a:r>
            <a:r>
              <a:rPr lang="fr-CH" sz="3800" dirty="0" err="1"/>
              <a:t>corrected</a:t>
            </a:r>
            <a:r>
              <a:rPr lang="fr-CH" sz="3800" dirty="0"/>
              <a:t> at the end of the </a:t>
            </a:r>
            <a:r>
              <a:rPr lang="fr-CH" sz="3800" dirty="0" err="1"/>
              <a:t>semester</a:t>
            </a:r>
            <a:endParaRPr lang="en-US" sz="3800" dirty="0"/>
          </a:p>
        </p:txBody>
      </p:sp>
      <p:sp>
        <p:nvSpPr>
          <p:cNvPr id="2" name="Title 1"/>
          <p:cNvSpPr>
            <a:spLocks noGrp="1"/>
          </p:cNvSpPr>
          <p:nvPr>
            <p:ph type="title"/>
          </p:nvPr>
        </p:nvSpPr>
        <p:spPr/>
        <p:txBody>
          <a:bodyPr/>
          <a:lstStyle/>
          <a:p>
            <a:r>
              <a:rPr lang="en-US" dirty="0"/>
              <a:t>Final report</a:t>
            </a:r>
          </a:p>
        </p:txBody>
      </p:sp>
    </p:spTree>
    <p:extLst>
      <p:ext uri="{BB962C8B-B14F-4D97-AF65-F5344CB8AC3E}">
        <p14:creationId xmlns:p14="http://schemas.microsoft.com/office/powerpoint/2010/main" val="11289105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10B1D16D-B1DF-A945-A439-E89DD2C4A2A9}"/>
              </a:ext>
            </a:extLst>
          </p:cNvPr>
          <p:cNvSpPr>
            <a:spLocks noGrp="1"/>
          </p:cNvSpPr>
          <p:nvPr>
            <p:ph type="title"/>
          </p:nvPr>
        </p:nvSpPr>
        <p:spPr/>
        <p:txBody>
          <a:bodyPr/>
          <a:lstStyle/>
          <a:p>
            <a:r>
              <a:rPr lang="fr-FR" dirty="0" err="1"/>
              <a:t>Before</a:t>
            </a:r>
            <a:r>
              <a:rPr lang="fr-FR" dirty="0"/>
              <a:t> the </a:t>
            </a:r>
            <a:r>
              <a:rPr lang="fr-FR" dirty="0" err="1"/>
              <a:t>theory</a:t>
            </a:r>
            <a:r>
              <a:rPr lang="fr-FR" dirty="0"/>
              <a:t> session</a:t>
            </a:r>
          </a:p>
        </p:txBody>
      </p:sp>
      <p:sp>
        <p:nvSpPr>
          <p:cNvPr id="5" name="TextBox 4">
            <a:extLst>
              <a:ext uri="{FF2B5EF4-FFF2-40B4-BE49-F238E27FC236}">
                <a16:creationId xmlns:a16="http://schemas.microsoft.com/office/drawing/2014/main" id="{C5BFE430-9CE8-4A53-824C-542521F6EE26}"/>
              </a:ext>
            </a:extLst>
          </p:cNvPr>
          <p:cNvSpPr txBox="1"/>
          <p:nvPr/>
        </p:nvSpPr>
        <p:spPr>
          <a:xfrm>
            <a:off x="1251958" y="3813998"/>
            <a:ext cx="19103545" cy="5139869"/>
          </a:xfrm>
          <a:prstGeom prst="rect">
            <a:avLst/>
          </a:prstGeom>
          <a:noFill/>
        </p:spPr>
        <p:txBody>
          <a:bodyPr wrap="square">
            <a:spAutoFit/>
          </a:bodyPr>
          <a:lstStyle/>
          <a:p>
            <a:pPr marL="571500" indent="-571500">
              <a:spcBef>
                <a:spcPts val="2400"/>
              </a:spcBef>
              <a:buFont typeface="Arial" panose="020B0604020202020204" pitchFamily="34" charset="0"/>
              <a:buChar char="•"/>
            </a:pPr>
            <a:r>
              <a:rPr lang="en-GB" sz="3600" dirty="0"/>
              <a:t>1) Verify if you can run/use </a:t>
            </a:r>
            <a:r>
              <a:rPr lang="en-GB" sz="3600" dirty="0" err="1"/>
              <a:t>Klayout</a:t>
            </a:r>
            <a:r>
              <a:rPr lang="en-GB" sz="3600" dirty="0"/>
              <a:t> (Windows, MacOS, Linux) on your computer and ACES (Windows only, only 1 student per group will need to run it). Let us know if you have any software issue or if everything runs well. </a:t>
            </a:r>
          </a:p>
          <a:p>
            <a:pPr marL="571500" indent="-571500">
              <a:spcBef>
                <a:spcPts val="2400"/>
              </a:spcBef>
              <a:buFont typeface="Arial" panose="020B0604020202020204" pitchFamily="34" charset="0"/>
              <a:buChar char="•"/>
            </a:pPr>
            <a:r>
              <a:rPr lang="en-GB" sz="3600" dirty="0"/>
              <a:t>2) Answer the preparation questions 1 to 5 in a short .pdf report (file name should be "Topic2-373-Preparation_Group#_Name1_Name2_Name3.pdf". Replace # by the group number and Name1, Name2, Name3 by the names of the people in the group). </a:t>
            </a:r>
          </a:p>
          <a:p>
            <a:pPr marL="571500" indent="-571500">
              <a:spcBef>
                <a:spcPts val="2400"/>
              </a:spcBef>
              <a:buFont typeface="Arial" panose="020B0604020202020204" pitchFamily="34" charset="0"/>
              <a:buChar char="•"/>
            </a:pPr>
            <a:r>
              <a:rPr lang="en-GB" sz="3600" dirty="0"/>
              <a:t>→Perform tasks 1 and 2 and submit your .pdf report to chenxiang.zhang@epfl.ch until Tuesday 11 March 13h. You'll get feedback during the next session.</a:t>
            </a:r>
          </a:p>
        </p:txBody>
      </p:sp>
    </p:spTree>
    <p:extLst>
      <p:ext uri="{BB962C8B-B14F-4D97-AF65-F5344CB8AC3E}">
        <p14:creationId xmlns:p14="http://schemas.microsoft.com/office/powerpoint/2010/main" val="6251735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A02D149F-4670-CB41-AB1C-B62FCF23E42D}"/>
              </a:ext>
            </a:extLst>
          </p:cNvPr>
          <p:cNvPicPr>
            <a:picLocks noGrp="1" noChangeAspect="1"/>
          </p:cNvPicPr>
          <p:nvPr>
            <p:ph idx="1"/>
          </p:nvPr>
        </p:nvPicPr>
        <p:blipFill>
          <a:blip r:embed="rId3"/>
          <a:stretch>
            <a:fillRect/>
          </a:stretch>
        </p:blipFill>
        <p:spPr>
          <a:xfrm>
            <a:off x="1546101" y="3124948"/>
            <a:ext cx="18515259" cy="6987240"/>
          </a:xfrm>
        </p:spPr>
      </p:pic>
      <p:sp>
        <p:nvSpPr>
          <p:cNvPr id="3" name="Titre 2">
            <a:extLst>
              <a:ext uri="{FF2B5EF4-FFF2-40B4-BE49-F238E27FC236}">
                <a16:creationId xmlns:a16="http://schemas.microsoft.com/office/drawing/2014/main" id="{C97FFD06-10D7-CE41-A322-1F33CF462DD2}"/>
              </a:ext>
            </a:extLst>
          </p:cNvPr>
          <p:cNvSpPr>
            <a:spLocks noGrp="1"/>
          </p:cNvSpPr>
          <p:nvPr>
            <p:ph type="title"/>
          </p:nvPr>
        </p:nvSpPr>
        <p:spPr/>
        <p:txBody>
          <a:bodyPr/>
          <a:lstStyle/>
          <a:p>
            <a:r>
              <a:rPr lang="fr-FR" dirty="0"/>
              <a:t>Theory</a:t>
            </a:r>
          </a:p>
        </p:txBody>
      </p:sp>
    </p:spTree>
    <p:extLst>
      <p:ext uri="{BB962C8B-B14F-4D97-AF65-F5344CB8AC3E}">
        <p14:creationId xmlns:p14="http://schemas.microsoft.com/office/powerpoint/2010/main" val="14096989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p:cNvPicPr>
            <a:picLocks noChangeAspect="1"/>
          </p:cNvPicPr>
          <p:nvPr/>
        </p:nvPicPr>
        <p:blipFill rotWithShape="1">
          <a:blip r:embed="rId4">
            <a:extLst>
              <a:ext uri="{28A0092B-C50C-407E-A947-70E740481C1C}">
                <a14:useLocalDpi xmlns:a14="http://schemas.microsoft.com/office/drawing/2010/main" val="0"/>
              </a:ext>
            </a:extLst>
          </a:blip>
          <a:srcRect l="52046" b="65879"/>
          <a:stretch/>
        </p:blipFill>
        <p:spPr>
          <a:xfrm>
            <a:off x="13101268" y="3499950"/>
            <a:ext cx="6142412" cy="723147"/>
          </a:xfrm>
          <a:prstGeom prst="rect">
            <a:avLst/>
          </a:prstGeom>
        </p:spPr>
      </p:pic>
      <p:pic>
        <p:nvPicPr>
          <p:cNvPr id="41" name="Picture 40"/>
          <p:cNvPicPr>
            <a:picLocks noChangeAspect="1"/>
          </p:cNvPicPr>
          <p:nvPr/>
        </p:nvPicPr>
        <p:blipFill rotWithShape="1">
          <a:blip r:embed="rId4">
            <a:extLst>
              <a:ext uri="{28A0092B-C50C-407E-A947-70E740481C1C}">
                <a14:useLocalDpi xmlns:a14="http://schemas.microsoft.com/office/drawing/2010/main" val="0"/>
              </a:ext>
            </a:extLst>
          </a:blip>
          <a:srcRect l="52010" t="66046" r="36"/>
          <a:stretch/>
        </p:blipFill>
        <p:spPr>
          <a:xfrm>
            <a:off x="13101267" y="4244877"/>
            <a:ext cx="6142413" cy="677512"/>
          </a:xfrm>
          <a:prstGeom prst="rect">
            <a:avLst/>
          </a:prstGeom>
        </p:spPr>
      </p:pic>
      <p:sp>
        <p:nvSpPr>
          <p:cNvPr id="3" name="Content Placeholder 2"/>
          <p:cNvSpPr>
            <a:spLocks noGrp="1"/>
          </p:cNvSpPr>
          <p:nvPr>
            <p:ph idx="1"/>
          </p:nvPr>
        </p:nvSpPr>
        <p:spPr>
          <a:xfrm>
            <a:off x="618476" y="2983088"/>
            <a:ext cx="9915077" cy="5100600"/>
          </a:xfrm>
        </p:spPr>
        <p:txBody>
          <a:bodyPr/>
          <a:lstStyle/>
          <a:p>
            <a:r>
              <a:rPr lang="en-US" sz="3600" dirty="0"/>
              <a:t>Bi-morph</a:t>
            </a:r>
          </a:p>
          <a:p>
            <a:r>
              <a:rPr lang="en-US" sz="3600" dirty="0"/>
              <a:t>Thermal expansion induces bending</a:t>
            </a:r>
          </a:p>
          <a:p>
            <a:r>
              <a:rPr lang="en-US" sz="3600" dirty="0"/>
              <a:t>Static and dynamic behavior</a:t>
            </a:r>
          </a:p>
        </p:txBody>
      </p:sp>
      <p:sp>
        <p:nvSpPr>
          <p:cNvPr id="2" name="Title 1"/>
          <p:cNvSpPr>
            <a:spLocks noGrp="1"/>
          </p:cNvSpPr>
          <p:nvPr>
            <p:ph type="title"/>
          </p:nvPr>
        </p:nvSpPr>
        <p:spPr/>
        <p:txBody>
          <a:bodyPr/>
          <a:lstStyle/>
          <a:p>
            <a:r>
              <a:rPr lang="en-US" dirty="0"/>
              <a:t>Physical principles of a bi-morph</a:t>
            </a:r>
          </a:p>
        </p:txBody>
      </p:sp>
      <p:cxnSp>
        <p:nvCxnSpPr>
          <p:cNvPr id="9" name="Straight Arrow Connector 8"/>
          <p:cNvCxnSpPr/>
          <p:nvPr/>
        </p:nvCxnSpPr>
        <p:spPr>
          <a:xfrm flipV="1">
            <a:off x="13088566" y="2685406"/>
            <a:ext cx="0" cy="2317523"/>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13088566" y="4240930"/>
            <a:ext cx="6686089" cy="1"/>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9412037" y="4198489"/>
            <a:ext cx="658436" cy="677108"/>
          </a:xfrm>
          <a:prstGeom prst="rect">
            <a:avLst/>
          </a:prstGeom>
          <a:noFill/>
        </p:spPr>
        <p:txBody>
          <a:bodyPr wrap="square" rtlCol="0">
            <a:spAutoFit/>
          </a:bodyPr>
          <a:lstStyle/>
          <a:p>
            <a:r>
              <a:rPr lang="en-US" sz="3800" dirty="0"/>
              <a:t>X</a:t>
            </a:r>
          </a:p>
        </p:txBody>
      </p:sp>
      <p:sp>
        <p:nvSpPr>
          <p:cNvPr id="40" name="TextBox 39"/>
          <p:cNvSpPr txBox="1"/>
          <p:nvPr/>
        </p:nvSpPr>
        <p:spPr>
          <a:xfrm>
            <a:off x="13011590" y="2409916"/>
            <a:ext cx="658436" cy="677108"/>
          </a:xfrm>
          <a:prstGeom prst="rect">
            <a:avLst/>
          </a:prstGeom>
          <a:noFill/>
        </p:spPr>
        <p:txBody>
          <a:bodyPr wrap="square" rtlCol="0">
            <a:spAutoFit/>
          </a:bodyPr>
          <a:lstStyle/>
          <a:p>
            <a:r>
              <a:rPr lang="en-US" sz="3800" dirty="0"/>
              <a:t>Y</a:t>
            </a:r>
          </a:p>
        </p:txBody>
      </p:sp>
      <p:sp>
        <p:nvSpPr>
          <p:cNvPr id="43" name="TextBox 42"/>
          <p:cNvSpPr txBox="1"/>
          <p:nvPr/>
        </p:nvSpPr>
        <p:spPr>
          <a:xfrm>
            <a:off x="15487762" y="4245281"/>
            <a:ext cx="3381054" cy="677108"/>
          </a:xfrm>
          <a:prstGeom prst="rect">
            <a:avLst/>
          </a:prstGeom>
          <a:noFill/>
        </p:spPr>
        <p:txBody>
          <a:bodyPr wrap="square" rtlCol="0">
            <a:spAutoFit/>
          </a:bodyPr>
          <a:lstStyle/>
          <a:p>
            <a:r>
              <a:rPr lang="en-US" sz="3800" dirty="0">
                <a:solidFill>
                  <a:schemeClr val="bg1"/>
                </a:solidFill>
              </a:rPr>
              <a:t>Material 2</a:t>
            </a:r>
          </a:p>
        </p:txBody>
      </p:sp>
      <p:sp>
        <p:nvSpPr>
          <p:cNvPr id="45" name="TextBox 44"/>
          <p:cNvSpPr txBox="1"/>
          <p:nvPr/>
        </p:nvSpPr>
        <p:spPr>
          <a:xfrm>
            <a:off x="15521012" y="3518313"/>
            <a:ext cx="3549481" cy="677108"/>
          </a:xfrm>
          <a:prstGeom prst="rect">
            <a:avLst/>
          </a:prstGeom>
          <a:noFill/>
        </p:spPr>
        <p:txBody>
          <a:bodyPr wrap="square" rtlCol="0">
            <a:spAutoFit/>
          </a:bodyPr>
          <a:lstStyle/>
          <a:p>
            <a:r>
              <a:rPr lang="en-US" sz="3800" dirty="0">
                <a:solidFill>
                  <a:schemeClr val="bg1"/>
                </a:solidFill>
              </a:rPr>
              <a:t>Material 1</a:t>
            </a:r>
          </a:p>
        </p:txBody>
      </p:sp>
      <p:sp>
        <p:nvSpPr>
          <p:cNvPr id="17" name="TextBox 16"/>
          <p:cNvSpPr txBox="1"/>
          <p:nvPr/>
        </p:nvSpPr>
        <p:spPr>
          <a:xfrm>
            <a:off x="1067172" y="5155615"/>
            <a:ext cx="5960421" cy="1815882"/>
          </a:xfrm>
          <a:prstGeom prst="rect">
            <a:avLst/>
          </a:prstGeom>
          <a:noFill/>
        </p:spPr>
        <p:txBody>
          <a:bodyPr wrap="square" rtlCol="0">
            <a:spAutoFit/>
          </a:bodyPr>
          <a:lstStyle/>
          <a:p>
            <a:r>
              <a:rPr lang="el-GR" sz="2800" dirty="0">
                <a:latin typeface="Cambria Math" panose="02040503050406030204" pitchFamily="18" charset="0"/>
                <a:ea typeface="Cambria Math" panose="02040503050406030204" pitchFamily="18" charset="0"/>
                <a:cs typeface="Arial" panose="020B0604020202020204" pitchFamily="34" charset="0"/>
              </a:rPr>
              <a:t>σ</a:t>
            </a:r>
            <a:r>
              <a:rPr lang="en-US" sz="2800" dirty="0">
                <a:latin typeface="Cambria Math" panose="02040503050406030204" pitchFamily="18" charset="0"/>
                <a:ea typeface="Cambria Math" panose="02040503050406030204" pitchFamily="18" charset="0"/>
                <a:cs typeface="Arial" panose="020B0604020202020204" pitchFamily="34" charset="0"/>
              </a:rPr>
              <a:t>: strain [Pa]</a:t>
            </a:r>
          </a:p>
          <a:p>
            <a:r>
              <a:rPr lang="en-US" sz="2800" dirty="0">
                <a:latin typeface="Cambria Math" panose="02040503050406030204" pitchFamily="18" charset="0"/>
                <a:ea typeface="Cambria Math" panose="02040503050406030204" pitchFamily="18" charset="0"/>
                <a:cs typeface="Arial" panose="020B0604020202020204" pitchFamily="34" charset="0"/>
              </a:rPr>
              <a:t>E: Young’s modulus [N/m</a:t>
            </a:r>
            <a:r>
              <a:rPr lang="en-US" sz="2800" baseline="30000" dirty="0">
                <a:latin typeface="Cambria Math" panose="02040503050406030204" pitchFamily="18" charset="0"/>
                <a:ea typeface="Cambria Math" panose="02040503050406030204" pitchFamily="18" charset="0"/>
                <a:cs typeface="Arial" panose="020B0604020202020204" pitchFamily="34" charset="0"/>
              </a:rPr>
              <a:t>2</a:t>
            </a:r>
            <a:r>
              <a:rPr lang="en-US" sz="2800" dirty="0">
                <a:latin typeface="Cambria Math" panose="02040503050406030204" pitchFamily="18" charset="0"/>
                <a:ea typeface="Cambria Math" panose="02040503050406030204" pitchFamily="18" charset="0"/>
                <a:cs typeface="Arial" panose="020B0604020202020204" pitchFamily="34" charset="0"/>
              </a:rPr>
              <a:t>]</a:t>
            </a:r>
          </a:p>
          <a:p>
            <a:r>
              <a:rPr lang="el-GR" sz="2800" dirty="0">
                <a:latin typeface="Cambria Math" panose="02040503050406030204" pitchFamily="18" charset="0"/>
                <a:ea typeface="Cambria Math" panose="02040503050406030204" pitchFamily="18" charset="0"/>
                <a:cs typeface="Arial" panose="020B0604020202020204" pitchFamily="34" charset="0"/>
              </a:rPr>
              <a:t>α</a:t>
            </a:r>
            <a:r>
              <a:rPr lang="en-US" sz="2800" dirty="0">
                <a:latin typeface="Cambria Math" panose="02040503050406030204" pitchFamily="18" charset="0"/>
                <a:ea typeface="Cambria Math" panose="02040503050406030204" pitchFamily="18" charset="0"/>
                <a:cs typeface="Arial" panose="020B0604020202020204" pitchFamily="34" charset="0"/>
              </a:rPr>
              <a:t>: thermal expansion coefficient [K </a:t>
            </a:r>
            <a:r>
              <a:rPr lang="en-US" sz="2800" baseline="30000" dirty="0">
                <a:latin typeface="Cambria Math" panose="02040503050406030204" pitchFamily="18" charset="0"/>
                <a:ea typeface="Cambria Math" panose="02040503050406030204" pitchFamily="18" charset="0"/>
                <a:cs typeface="Arial" panose="020B0604020202020204" pitchFamily="34" charset="0"/>
              </a:rPr>
              <a:t>-1</a:t>
            </a:r>
            <a:r>
              <a:rPr lang="en-US" sz="2800" dirty="0">
                <a:latin typeface="Cambria Math" panose="02040503050406030204" pitchFamily="18" charset="0"/>
                <a:ea typeface="Cambria Math" panose="02040503050406030204" pitchFamily="18" charset="0"/>
                <a:cs typeface="Arial" panose="020B0604020202020204" pitchFamily="34" charset="0"/>
              </a:rPr>
              <a:t>]</a:t>
            </a:r>
          </a:p>
          <a:p>
            <a:r>
              <a:rPr lang="el-GR" sz="2800" dirty="0">
                <a:latin typeface="Cambria Math" panose="02040503050406030204" pitchFamily="18" charset="0"/>
                <a:ea typeface="Cambria Math" panose="02040503050406030204" pitchFamily="18" charset="0"/>
                <a:cs typeface="Arial" panose="020B0604020202020204" pitchFamily="34" charset="0"/>
              </a:rPr>
              <a:t>Δ</a:t>
            </a:r>
            <a:r>
              <a:rPr lang="en-US" sz="2800" dirty="0">
                <a:latin typeface="Cambria Math" panose="02040503050406030204" pitchFamily="18" charset="0"/>
                <a:ea typeface="Cambria Math" panose="02040503050406030204" pitchFamily="18" charset="0"/>
                <a:cs typeface="Arial" panose="020B0604020202020204" pitchFamily="34" charset="0"/>
              </a:rPr>
              <a:t>T: temperature difference [K]</a:t>
            </a:r>
          </a:p>
        </p:txBody>
      </p:sp>
      <p:sp>
        <p:nvSpPr>
          <p:cNvPr id="18" name="Rectangle 17"/>
          <p:cNvSpPr/>
          <p:nvPr/>
        </p:nvSpPr>
        <p:spPr>
          <a:xfrm>
            <a:off x="7156098" y="5592222"/>
            <a:ext cx="4124586" cy="1384995"/>
          </a:xfrm>
          <a:prstGeom prst="rect">
            <a:avLst/>
          </a:prstGeom>
        </p:spPr>
        <p:txBody>
          <a:bodyPr wrap="square">
            <a:spAutoFit/>
          </a:bodyPr>
          <a:lstStyle/>
          <a:p>
            <a:r>
              <a:rPr lang="en-US" sz="2800" dirty="0">
                <a:latin typeface="Cambria Math" panose="02040503050406030204" pitchFamily="18" charset="0"/>
                <a:ea typeface="Cambria Math" panose="02040503050406030204" pitchFamily="18" charset="0"/>
                <a:cs typeface="Arial" panose="020B0604020202020204" pitchFamily="34" charset="0"/>
              </a:rPr>
              <a:t>r: radius of curvature</a:t>
            </a:r>
          </a:p>
          <a:p>
            <a:r>
              <a:rPr lang="en-US" sz="2800" dirty="0">
                <a:latin typeface="Cambria Math" panose="02040503050406030204" pitchFamily="18" charset="0"/>
                <a:ea typeface="Cambria Math" panose="02040503050406030204" pitchFamily="18" charset="0"/>
                <a:cs typeface="Arial" panose="020B0604020202020204" pitchFamily="34" charset="0"/>
              </a:rPr>
              <a:t>t: thickness [m]</a:t>
            </a:r>
          </a:p>
          <a:p>
            <a:r>
              <a:rPr lang="el-GR" sz="2800" dirty="0">
                <a:latin typeface="Cambria Math" panose="02040503050406030204" pitchFamily="18" charset="0"/>
                <a:ea typeface="Cambria Math" panose="02040503050406030204" pitchFamily="18" charset="0"/>
                <a:cs typeface="Arial" panose="020B0604020202020204" pitchFamily="34" charset="0"/>
              </a:rPr>
              <a:t>β</a:t>
            </a:r>
            <a:r>
              <a:rPr lang="en-US" sz="2800" dirty="0">
                <a:latin typeface="Cambria Math" panose="02040503050406030204" pitchFamily="18" charset="0"/>
                <a:ea typeface="Cambria Math" panose="02040503050406030204" pitchFamily="18" charset="0"/>
                <a:cs typeface="Arial" panose="020B0604020202020204" pitchFamily="34" charset="0"/>
              </a:rPr>
              <a:t>: constant, f(t, E)</a:t>
            </a:r>
          </a:p>
        </p:txBody>
      </p:sp>
      <p:pic>
        <p:nvPicPr>
          <p:cNvPr id="2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90666" y="5592222"/>
            <a:ext cx="3878710" cy="144691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3" name="Picture 22"/>
          <p:cNvPicPr>
            <a:picLocks noChangeAspect="1"/>
          </p:cNvPicPr>
          <p:nvPr/>
        </p:nvPicPr>
        <p:blipFill rotWithShape="1">
          <a:blip r:embed="rId6">
            <a:extLst>
              <a:ext uri="{28A0092B-C50C-407E-A947-70E740481C1C}">
                <a14:useLocalDpi xmlns:a14="http://schemas.microsoft.com/office/drawing/2010/main" val="0"/>
              </a:ext>
            </a:extLst>
          </a:blip>
          <a:srcRect r="9700" b="37337"/>
          <a:stretch/>
        </p:blipFill>
        <p:spPr>
          <a:xfrm>
            <a:off x="13634784" y="8173482"/>
            <a:ext cx="5748591" cy="2498805"/>
          </a:xfrm>
          <a:prstGeom prst="rect">
            <a:avLst/>
          </a:prstGeom>
        </p:spPr>
      </p:pic>
      <p:pic>
        <p:nvPicPr>
          <p:cNvPr id="24" name="Picture 23"/>
          <p:cNvPicPr>
            <a:picLocks noChangeAspect="1"/>
          </p:cNvPicPr>
          <p:nvPr/>
        </p:nvPicPr>
        <p:blipFill rotWithShape="1">
          <a:blip r:embed="rId4">
            <a:extLst>
              <a:ext uri="{28A0092B-C50C-407E-A947-70E740481C1C}">
                <a14:useLocalDpi xmlns:a14="http://schemas.microsoft.com/office/drawing/2010/main" val="0"/>
              </a:ext>
            </a:extLst>
          </a:blip>
          <a:srcRect l="52046" b="65879"/>
          <a:stretch/>
        </p:blipFill>
        <p:spPr>
          <a:xfrm>
            <a:off x="2883228" y="8373261"/>
            <a:ext cx="5294493" cy="270861"/>
          </a:xfrm>
          <a:prstGeom prst="rect">
            <a:avLst/>
          </a:prstGeom>
        </p:spPr>
      </p:pic>
      <p:pic>
        <p:nvPicPr>
          <p:cNvPr id="25" name="Picture 24"/>
          <p:cNvPicPr>
            <a:picLocks noChangeAspect="1"/>
          </p:cNvPicPr>
          <p:nvPr/>
        </p:nvPicPr>
        <p:blipFill rotWithShape="1">
          <a:blip r:embed="rId4">
            <a:extLst>
              <a:ext uri="{28A0092B-C50C-407E-A947-70E740481C1C}">
                <a14:useLocalDpi xmlns:a14="http://schemas.microsoft.com/office/drawing/2010/main" val="0"/>
              </a:ext>
            </a:extLst>
          </a:blip>
          <a:srcRect l="52010" t="66046" r="36"/>
          <a:stretch/>
        </p:blipFill>
        <p:spPr>
          <a:xfrm>
            <a:off x="2883228" y="9560179"/>
            <a:ext cx="5294493" cy="269537"/>
          </a:xfrm>
          <a:prstGeom prst="rect">
            <a:avLst/>
          </a:prstGeom>
        </p:spPr>
      </p:pic>
      <p:pic>
        <p:nvPicPr>
          <p:cNvPr id="26" name="Picture 2" descr="C:\Users\maruegg\AppData\Local\Microsoft\Windows\Temporary Internet Files\Content.IE5\WGAUWB3J\thermometer-153138_640[1].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1135" y="7613106"/>
            <a:ext cx="1762029" cy="3524058"/>
          </a:xfrm>
          <a:prstGeom prst="rect">
            <a:avLst/>
          </a:prstGeom>
          <a:noFill/>
          <a:extLst>
            <a:ext uri="{909E8E84-426E-40dd-AFC4-6F175D3DCCD1}">
              <a14:hiddenFill xmlns="" xmlns:a14="http://schemas.microsoft.com/office/drawing/2010/main">
                <a:solidFill>
                  <a:srgbClr val="FFFFFF"/>
                </a:solidFill>
              </a14:hiddenFill>
            </a:ext>
          </a:extLst>
        </p:spPr>
      </p:pic>
      <p:sp>
        <p:nvSpPr>
          <p:cNvPr id="27" name="Rectangle 26"/>
          <p:cNvSpPr/>
          <p:nvPr/>
        </p:nvSpPr>
        <p:spPr>
          <a:xfrm>
            <a:off x="1028220" y="8062438"/>
            <a:ext cx="581834" cy="18287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8" name="Straight Connector 27"/>
          <p:cNvCxnSpPr/>
          <p:nvPr/>
        </p:nvCxnSpPr>
        <p:spPr>
          <a:xfrm>
            <a:off x="1060849" y="9059387"/>
            <a:ext cx="504000" cy="0"/>
          </a:xfrm>
          <a:prstGeom prst="line">
            <a:avLst/>
          </a:prstGeom>
          <a:ln w="57150">
            <a:solidFill>
              <a:schemeClr val="tx1"/>
            </a:solidFill>
          </a:ln>
          <a:effectLst/>
        </p:spPr>
        <p:style>
          <a:lnRef idx="2">
            <a:schemeClr val="dk1"/>
          </a:lnRef>
          <a:fillRef idx="0">
            <a:schemeClr val="dk1"/>
          </a:fillRef>
          <a:effectRef idx="1">
            <a:schemeClr val="dk1"/>
          </a:effectRef>
          <a:fontRef idx="minor">
            <a:schemeClr val="tx1"/>
          </a:fontRef>
        </p:style>
      </p:cxnSp>
      <p:cxnSp>
        <p:nvCxnSpPr>
          <p:cNvPr id="29" name="Straight Connector 28"/>
          <p:cNvCxnSpPr/>
          <p:nvPr/>
        </p:nvCxnSpPr>
        <p:spPr>
          <a:xfrm>
            <a:off x="1067172" y="8529162"/>
            <a:ext cx="504000" cy="0"/>
          </a:xfrm>
          <a:prstGeom prst="line">
            <a:avLst/>
          </a:prstGeom>
          <a:ln w="57150">
            <a:solidFill>
              <a:schemeClr val="tx1"/>
            </a:solidFill>
          </a:ln>
          <a:effectLst/>
        </p:spPr>
        <p:style>
          <a:lnRef idx="2">
            <a:schemeClr val="dk1"/>
          </a:lnRef>
          <a:fillRef idx="0">
            <a:schemeClr val="dk1"/>
          </a:fillRef>
          <a:effectRef idx="1">
            <a:schemeClr val="dk1"/>
          </a:effectRef>
          <a:fontRef idx="minor">
            <a:schemeClr val="tx1"/>
          </a:fontRef>
        </p:style>
      </p:cxnSp>
      <p:cxnSp>
        <p:nvCxnSpPr>
          <p:cNvPr id="30" name="Straight Connector 29"/>
          <p:cNvCxnSpPr/>
          <p:nvPr/>
        </p:nvCxnSpPr>
        <p:spPr>
          <a:xfrm>
            <a:off x="1060849" y="9583262"/>
            <a:ext cx="504000" cy="0"/>
          </a:xfrm>
          <a:prstGeom prst="line">
            <a:avLst/>
          </a:prstGeom>
          <a:ln w="57150">
            <a:solidFill>
              <a:schemeClr val="tx1"/>
            </a:solidFill>
          </a:ln>
          <a:effectLst/>
        </p:spPr>
        <p:style>
          <a:lnRef idx="2">
            <a:schemeClr val="dk1"/>
          </a:lnRef>
          <a:fillRef idx="0">
            <a:schemeClr val="dk1"/>
          </a:fillRef>
          <a:effectRef idx="1">
            <a:schemeClr val="dk1"/>
          </a:effectRef>
          <a:fontRef idx="minor">
            <a:schemeClr val="tx1"/>
          </a:fontRef>
        </p:style>
      </p:cxnSp>
      <p:pic>
        <p:nvPicPr>
          <p:cNvPr id="31" name="Picture 3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644309" y="8183007"/>
            <a:ext cx="5224507" cy="534710"/>
          </a:xfrm>
          <a:prstGeom prst="rect">
            <a:avLst/>
          </a:prstGeom>
        </p:spPr>
      </p:pic>
      <p:pic>
        <p:nvPicPr>
          <p:cNvPr id="32" name="Picture 31"/>
          <p:cNvPicPr>
            <a:picLocks noChangeAspect="1"/>
          </p:cNvPicPr>
          <p:nvPr/>
        </p:nvPicPr>
        <p:blipFill rotWithShape="1">
          <a:blip r:embed="rId4">
            <a:extLst>
              <a:ext uri="{28A0092B-C50C-407E-A947-70E740481C1C}">
                <a14:useLocalDpi xmlns:a14="http://schemas.microsoft.com/office/drawing/2010/main" val="0"/>
              </a:ext>
            </a:extLst>
          </a:blip>
          <a:srcRect l="52046" b="65879"/>
          <a:stretch/>
        </p:blipFill>
        <p:spPr>
          <a:xfrm>
            <a:off x="6366161" y="8373261"/>
            <a:ext cx="1811560" cy="270861"/>
          </a:xfrm>
          <a:prstGeom prst="rect">
            <a:avLst/>
          </a:prstGeom>
        </p:spPr>
      </p:pic>
      <p:pic>
        <p:nvPicPr>
          <p:cNvPr id="33" name="Picture 32"/>
          <p:cNvPicPr>
            <a:picLocks noChangeAspect="1"/>
          </p:cNvPicPr>
          <p:nvPr/>
        </p:nvPicPr>
        <p:blipFill rotWithShape="1">
          <a:blip r:embed="rId4">
            <a:extLst>
              <a:ext uri="{28A0092B-C50C-407E-A947-70E740481C1C}">
                <a14:useLocalDpi xmlns:a14="http://schemas.microsoft.com/office/drawing/2010/main" val="0"/>
              </a:ext>
            </a:extLst>
          </a:blip>
          <a:srcRect l="52046" t="66221"/>
          <a:stretch/>
        </p:blipFill>
        <p:spPr>
          <a:xfrm>
            <a:off x="6366161" y="9560179"/>
            <a:ext cx="1811932" cy="268146"/>
          </a:xfrm>
          <a:prstGeom prst="rect">
            <a:avLst/>
          </a:prstGeom>
        </p:spPr>
      </p:pic>
      <p:pic>
        <p:nvPicPr>
          <p:cNvPr id="34" name="Picture 2" descr="C:\Users\maruegg\AppData\Local\Microsoft\Windows\Temporary Internet Files\Content.IE5\WGAUWB3J\thermometer-153138_640[1].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47326" y="7613106"/>
            <a:ext cx="1762029" cy="3524058"/>
          </a:xfrm>
          <a:prstGeom prst="rect">
            <a:avLst/>
          </a:prstGeom>
          <a:noFill/>
          <a:extLst>
            <a:ext uri="{909E8E84-426E-40dd-AFC4-6F175D3DCCD1}">
              <a14:hiddenFill xmlns="" xmlns:a14="http://schemas.microsoft.com/office/drawing/2010/main">
                <a:solidFill>
                  <a:srgbClr val="FFFFFF"/>
                </a:solidFill>
              </a14:hiddenFill>
            </a:ext>
          </a:extLst>
        </p:spPr>
      </p:pic>
      <p:sp>
        <p:nvSpPr>
          <p:cNvPr id="35" name="Rectangle 34"/>
          <p:cNvSpPr/>
          <p:nvPr/>
        </p:nvSpPr>
        <p:spPr>
          <a:xfrm>
            <a:off x="11354411" y="8062438"/>
            <a:ext cx="581834" cy="18287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7" name="Straight Connector 36"/>
          <p:cNvCxnSpPr/>
          <p:nvPr/>
        </p:nvCxnSpPr>
        <p:spPr>
          <a:xfrm>
            <a:off x="11387040" y="9059387"/>
            <a:ext cx="504000" cy="0"/>
          </a:xfrm>
          <a:prstGeom prst="line">
            <a:avLst/>
          </a:prstGeom>
          <a:ln w="57150">
            <a:solidFill>
              <a:schemeClr val="tx1"/>
            </a:solidFill>
          </a:ln>
          <a:effectLst/>
        </p:spPr>
        <p:style>
          <a:lnRef idx="2">
            <a:schemeClr val="dk1"/>
          </a:lnRef>
          <a:fillRef idx="0">
            <a:schemeClr val="dk1"/>
          </a:fillRef>
          <a:effectRef idx="1">
            <a:schemeClr val="dk1"/>
          </a:effectRef>
          <a:fontRef idx="minor">
            <a:schemeClr val="tx1"/>
          </a:fontRef>
        </p:style>
      </p:cxnSp>
      <p:cxnSp>
        <p:nvCxnSpPr>
          <p:cNvPr id="38" name="Straight Connector 37"/>
          <p:cNvCxnSpPr/>
          <p:nvPr/>
        </p:nvCxnSpPr>
        <p:spPr>
          <a:xfrm>
            <a:off x="11393363" y="8529162"/>
            <a:ext cx="504000" cy="0"/>
          </a:xfrm>
          <a:prstGeom prst="line">
            <a:avLst/>
          </a:prstGeom>
          <a:ln w="57150">
            <a:solidFill>
              <a:schemeClr val="tx1"/>
            </a:solidFill>
          </a:ln>
          <a:effectLst/>
        </p:spPr>
        <p:style>
          <a:lnRef idx="2">
            <a:schemeClr val="dk1"/>
          </a:lnRef>
          <a:fillRef idx="0">
            <a:schemeClr val="dk1"/>
          </a:fillRef>
          <a:effectRef idx="1">
            <a:schemeClr val="dk1"/>
          </a:effectRef>
          <a:fontRef idx="minor">
            <a:schemeClr val="tx1"/>
          </a:fontRef>
        </p:style>
      </p:cxnSp>
      <p:cxnSp>
        <p:nvCxnSpPr>
          <p:cNvPr id="39" name="Straight Connector 38"/>
          <p:cNvCxnSpPr/>
          <p:nvPr/>
        </p:nvCxnSpPr>
        <p:spPr>
          <a:xfrm>
            <a:off x="11387040" y="9583262"/>
            <a:ext cx="504000" cy="0"/>
          </a:xfrm>
          <a:prstGeom prst="line">
            <a:avLst/>
          </a:prstGeom>
          <a:ln w="57150">
            <a:solidFill>
              <a:schemeClr val="tx1"/>
            </a:solidFill>
          </a:ln>
          <a:effectLst/>
        </p:spPr>
        <p:style>
          <a:lnRef idx="2">
            <a:schemeClr val="dk1"/>
          </a:lnRef>
          <a:fillRef idx="0">
            <a:schemeClr val="dk1"/>
          </a:fillRef>
          <a:effectRef idx="1">
            <a:schemeClr val="dk1"/>
          </a:effectRef>
          <a:fontRef idx="minor">
            <a:schemeClr val="tx1"/>
          </a:fontRef>
        </p:style>
      </p:cxnSp>
      <p:sp>
        <p:nvSpPr>
          <p:cNvPr id="5" name="Rectangle 4"/>
          <p:cNvSpPr/>
          <p:nvPr/>
        </p:nvSpPr>
        <p:spPr>
          <a:xfrm>
            <a:off x="421135" y="7254825"/>
            <a:ext cx="19353520" cy="4060392"/>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665329436"/>
      </p:ext>
    </p:extLst>
  </p:cSld>
  <p:clrMapOvr>
    <a:masterClrMapping/>
  </p:clrMapOvr>
  <mc:AlternateContent xmlns:mc="http://schemas.openxmlformats.org/markup-compatibility/2006" xmlns:p14="http://schemas.microsoft.com/office/powerpoint/2010/main">
    <mc:Choice Requires="p14">
      <p:transition spd="slow" p14:dur="2000" advTm="137695"/>
    </mc:Choice>
    <mc:Fallback xmlns="">
      <p:transition xmlns:p14="http://schemas.microsoft.com/office/powerpoint/2010/main" spd="slow" advTm="13769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1000"/>
                                        <p:tgtEl>
                                          <p:spTgt spid="27"/>
                                        </p:tgtEl>
                                      </p:cBhvr>
                                    </p:animEffect>
                                    <p:set>
                                      <p:cBhvr>
                                        <p:cTn id="12" dur="1" fill="hold">
                                          <p:stCondLst>
                                            <p:cond delay="999"/>
                                          </p:stCondLst>
                                        </p:cTn>
                                        <p:tgtEl>
                                          <p:spTgt spid="27"/>
                                        </p:tgtEl>
                                        <p:attrNameLst>
                                          <p:attrName>style.visibility</p:attrName>
                                        </p:attrNameLst>
                                      </p:cBhvr>
                                      <p:to>
                                        <p:strVal val="hidden"/>
                                      </p:to>
                                    </p:set>
                                  </p:childTnLst>
                                </p:cTn>
                              </p:par>
                              <p:par>
                                <p:cTn id="13" presetID="22" presetClass="entr" presetSubtype="1" fill="hold" grpId="1" nodeType="withEffect">
                                  <p:stCondLst>
                                    <p:cond delay="1000"/>
                                  </p:stCondLst>
                                  <p:childTnLst>
                                    <p:set>
                                      <p:cBhvr>
                                        <p:cTn id="14" dur="1" fill="hold">
                                          <p:stCondLst>
                                            <p:cond delay="0"/>
                                          </p:stCondLst>
                                        </p:cTn>
                                        <p:tgtEl>
                                          <p:spTgt spid="27"/>
                                        </p:tgtEl>
                                        <p:attrNameLst>
                                          <p:attrName>style.visibility</p:attrName>
                                        </p:attrNameLst>
                                      </p:cBhvr>
                                      <p:to>
                                        <p:strVal val="visible"/>
                                      </p:to>
                                    </p:set>
                                    <p:animEffect transition="in" filter="wipe(up)">
                                      <p:cBhvr>
                                        <p:cTn id="15" dur="1000"/>
                                        <p:tgtEl>
                                          <p:spTgt spid="27"/>
                                        </p:tgtEl>
                                      </p:cBhvr>
                                    </p:animEffect>
                                  </p:childTnLst>
                                </p:cTn>
                              </p:par>
                              <p:par>
                                <p:cTn id="16" presetID="6" presetClass="emph" presetSubtype="0" autoRev="1" fill="hold" nodeType="withEffect">
                                  <p:stCondLst>
                                    <p:cond delay="0"/>
                                  </p:stCondLst>
                                  <p:childTnLst>
                                    <p:animScale>
                                      <p:cBhvr>
                                        <p:cTn id="17" dur="1000" fill="hold"/>
                                        <p:tgtEl>
                                          <p:spTgt spid="32"/>
                                        </p:tgtEl>
                                      </p:cBhvr>
                                      <p:by x="180000" y="100000"/>
                                    </p:animScale>
                                  </p:childTnLst>
                                </p:cTn>
                              </p:par>
                              <p:par>
                                <p:cTn id="18" presetID="6" presetClass="emph" presetSubtype="0" autoRev="1" fill="hold" nodeType="withEffect">
                                  <p:stCondLst>
                                    <p:cond delay="0"/>
                                  </p:stCondLst>
                                  <p:childTnLst>
                                    <p:animScale>
                                      <p:cBhvr>
                                        <p:cTn id="19" dur="1000" fill="hold"/>
                                        <p:tgtEl>
                                          <p:spTgt spid="33"/>
                                        </p:tgtEl>
                                      </p:cBhvr>
                                      <p:by x="130000" y="100000"/>
                                    </p:animScale>
                                  </p:childTnLst>
                                </p:cTn>
                              </p:par>
                              <p:par>
                                <p:cTn id="20" presetID="22" presetClass="exit" presetSubtype="4" fill="hold" grpId="2" nodeType="withEffect">
                                  <p:stCondLst>
                                    <p:cond delay="2000"/>
                                  </p:stCondLst>
                                  <p:childTnLst>
                                    <p:animEffect transition="out" filter="wipe(down)">
                                      <p:cBhvr>
                                        <p:cTn id="21" dur="1000"/>
                                        <p:tgtEl>
                                          <p:spTgt spid="27"/>
                                        </p:tgtEl>
                                      </p:cBhvr>
                                    </p:animEffect>
                                    <p:set>
                                      <p:cBhvr>
                                        <p:cTn id="22" dur="1" fill="hold">
                                          <p:stCondLst>
                                            <p:cond delay="999"/>
                                          </p:stCondLst>
                                        </p:cTn>
                                        <p:tgtEl>
                                          <p:spTgt spid="27"/>
                                        </p:tgtEl>
                                        <p:attrNameLst>
                                          <p:attrName>style.visibility</p:attrName>
                                        </p:attrNameLst>
                                      </p:cBhvr>
                                      <p:to>
                                        <p:strVal val="hidden"/>
                                      </p:to>
                                    </p:set>
                                  </p:childTnLst>
                                </p:cTn>
                              </p:par>
                              <p:par>
                                <p:cTn id="23" presetID="6" presetClass="emph" presetSubtype="0" fill="hold" nodeType="withEffect">
                                  <p:stCondLst>
                                    <p:cond delay="2000"/>
                                  </p:stCondLst>
                                  <p:childTnLst>
                                    <p:animScale>
                                      <p:cBhvr>
                                        <p:cTn id="24" dur="1000" fill="hold"/>
                                        <p:tgtEl>
                                          <p:spTgt spid="32"/>
                                        </p:tgtEl>
                                      </p:cBhvr>
                                      <p:by x="180000" y="100000"/>
                                    </p:animScale>
                                  </p:childTnLst>
                                </p:cTn>
                              </p:par>
                              <p:par>
                                <p:cTn id="25" presetID="6" presetClass="emph" presetSubtype="0" fill="hold" nodeType="withEffect">
                                  <p:stCondLst>
                                    <p:cond delay="2000"/>
                                  </p:stCondLst>
                                  <p:childTnLst>
                                    <p:animScale>
                                      <p:cBhvr>
                                        <p:cTn id="26" dur="1000" fill="hold"/>
                                        <p:tgtEl>
                                          <p:spTgt spid="33"/>
                                        </p:tgtEl>
                                      </p:cBhvr>
                                      <p:by x="130000" y="100000"/>
                                    </p:animScale>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hidden"/>
                                      </p:to>
                                    </p:set>
                                  </p:childTnLst>
                                </p:cTn>
                              </p:par>
                              <p:par>
                                <p:cTn id="31" presetID="1" presetClass="entr" presetSubtype="0" fill="hold" grpId="1" nodeType="withEffect">
                                  <p:stCondLst>
                                    <p:cond delay="1000"/>
                                  </p:stCondLst>
                                  <p:childTnLst>
                                    <p:set>
                                      <p:cBhvr>
                                        <p:cTn id="32" dur="1" fill="hold">
                                          <p:stCondLst>
                                            <p:cond delay="0"/>
                                          </p:stCondLst>
                                        </p:cTn>
                                        <p:tgtEl>
                                          <p:spTgt spid="35"/>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31"/>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xit" presetSubtype="0" fill="hold" nodeType="withEffect">
                                  <p:stCondLst>
                                    <p:cond delay="1000"/>
                                  </p:stCondLst>
                                  <p:childTnLst>
                                    <p:set>
                                      <p:cBhvr>
                                        <p:cTn id="38" dur="1" fill="hold">
                                          <p:stCondLst>
                                            <p:cond delay="0"/>
                                          </p:stCondLst>
                                        </p:cTn>
                                        <p:tgtEl>
                                          <p:spTgt spid="23"/>
                                        </p:tgtEl>
                                        <p:attrNameLst>
                                          <p:attrName>style.visibility</p:attrName>
                                        </p:attrNameLst>
                                      </p:cBhvr>
                                      <p:to>
                                        <p:strVal val="hidden"/>
                                      </p:to>
                                    </p:set>
                                  </p:childTnLst>
                                </p:cTn>
                              </p:par>
                              <p:par>
                                <p:cTn id="39" presetID="1" presetClass="entr" presetSubtype="0" fill="hold" nodeType="withEffect">
                                  <p:stCondLst>
                                    <p:cond delay="1000"/>
                                  </p:stCondLst>
                                  <p:childTnLst>
                                    <p:set>
                                      <p:cBhvr>
                                        <p:cTn id="40" dur="1" fill="hold">
                                          <p:stCondLst>
                                            <p:cond delay="0"/>
                                          </p:stCondLst>
                                        </p:cTn>
                                        <p:tgtEl>
                                          <p:spTgt spid="31"/>
                                        </p:tgtEl>
                                        <p:attrNameLst>
                                          <p:attrName>style.visibility</p:attrName>
                                        </p:attrNameLst>
                                      </p:cBhvr>
                                      <p:to>
                                        <p:strVal val="visible"/>
                                      </p:to>
                                    </p:set>
                                  </p:childTnLst>
                                </p:cTn>
                              </p:par>
                              <p:par>
                                <p:cTn id="41" presetID="1" presetClass="exit" presetSubtype="0" fill="hold" grpId="2" nodeType="withEffect">
                                  <p:stCondLst>
                                    <p:cond delay="2000"/>
                                  </p:stCondLst>
                                  <p:childTnLst>
                                    <p:set>
                                      <p:cBhvr>
                                        <p:cTn id="42" dur="1" fill="hold">
                                          <p:stCondLst>
                                            <p:cond delay="0"/>
                                          </p:stCondLst>
                                        </p:cTn>
                                        <p:tgtEl>
                                          <p:spTgt spid="35"/>
                                        </p:tgtEl>
                                        <p:attrNameLst>
                                          <p:attrName>style.visibility</p:attrName>
                                        </p:attrNameLst>
                                      </p:cBhvr>
                                      <p:to>
                                        <p:strVal val="hidden"/>
                                      </p:to>
                                    </p:set>
                                  </p:childTnLst>
                                </p:cTn>
                              </p:par>
                              <p:par>
                                <p:cTn id="43" presetID="1" presetClass="exit" presetSubtype="0" fill="hold" nodeType="withEffect">
                                  <p:stCondLst>
                                    <p:cond delay="2000"/>
                                  </p:stCondLst>
                                  <p:childTnLst>
                                    <p:set>
                                      <p:cBhvr>
                                        <p:cTn id="44" dur="1" fill="hold">
                                          <p:stCondLst>
                                            <p:cond delay="0"/>
                                          </p:stCondLst>
                                        </p:cTn>
                                        <p:tgtEl>
                                          <p:spTgt spid="31"/>
                                        </p:tgtEl>
                                        <p:attrNameLst>
                                          <p:attrName>style.visibility</p:attrName>
                                        </p:attrNameLst>
                                      </p:cBhvr>
                                      <p:to>
                                        <p:strVal val="hidden"/>
                                      </p:to>
                                    </p:set>
                                  </p:childTnLst>
                                </p:cTn>
                              </p:par>
                              <p:par>
                                <p:cTn id="45" presetID="1" presetClass="entr" presetSubtype="0" fill="hold" nodeType="withEffect">
                                  <p:stCondLst>
                                    <p:cond delay="200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27" grpId="2" animBg="1"/>
      <p:bldP spid="35" grpId="0" animBg="1"/>
      <p:bldP spid="35" grpId="1" animBg="1"/>
      <p:bldP spid="35" grpId="2" animBg="1"/>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C97FFD06-10D7-CE41-A322-1F33CF462DD2}"/>
              </a:ext>
            </a:extLst>
          </p:cNvPr>
          <p:cNvSpPr>
            <a:spLocks noGrp="1"/>
          </p:cNvSpPr>
          <p:nvPr>
            <p:ph type="title"/>
          </p:nvPr>
        </p:nvSpPr>
        <p:spPr/>
        <p:txBody>
          <a:bodyPr/>
          <a:lstStyle/>
          <a:p>
            <a:r>
              <a:rPr lang="fr-FR" dirty="0"/>
              <a:t>Theory</a:t>
            </a:r>
          </a:p>
        </p:txBody>
      </p:sp>
      <p:pic>
        <p:nvPicPr>
          <p:cNvPr id="7" name="Espace réservé du contenu 6">
            <a:extLst>
              <a:ext uri="{FF2B5EF4-FFF2-40B4-BE49-F238E27FC236}">
                <a16:creationId xmlns:a16="http://schemas.microsoft.com/office/drawing/2014/main" id="{D9A24FA4-4B7B-BC42-859C-AAF935A03F66}"/>
              </a:ext>
            </a:extLst>
          </p:cNvPr>
          <p:cNvPicPr>
            <a:picLocks noGrp="1" noChangeAspect="1"/>
          </p:cNvPicPr>
          <p:nvPr>
            <p:ph idx="1"/>
          </p:nvPr>
        </p:nvPicPr>
        <p:blipFill>
          <a:blip r:embed="rId3"/>
          <a:stretch>
            <a:fillRect/>
          </a:stretch>
        </p:blipFill>
        <p:spPr>
          <a:xfrm>
            <a:off x="2598321" y="3066912"/>
            <a:ext cx="16410820" cy="2737971"/>
          </a:xfrm>
        </p:spPr>
      </p:pic>
      <p:pic>
        <p:nvPicPr>
          <p:cNvPr id="2" name="Image 1">
            <a:extLst>
              <a:ext uri="{FF2B5EF4-FFF2-40B4-BE49-F238E27FC236}">
                <a16:creationId xmlns:a16="http://schemas.microsoft.com/office/drawing/2014/main" id="{B4573481-613E-0640-B27C-A39A55EE15BD}"/>
              </a:ext>
            </a:extLst>
          </p:cNvPr>
          <p:cNvPicPr>
            <a:picLocks noChangeAspect="1"/>
          </p:cNvPicPr>
          <p:nvPr/>
        </p:nvPicPr>
        <p:blipFill>
          <a:blip r:embed="rId4"/>
          <a:stretch>
            <a:fillRect/>
          </a:stretch>
        </p:blipFill>
        <p:spPr>
          <a:xfrm>
            <a:off x="5088731" y="6347430"/>
            <a:ext cx="11430000" cy="3759200"/>
          </a:xfrm>
          <a:prstGeom prst="rect">
            <a:avLst/>
          </a:prstGeom>
        </p:spPr>
      </p:pic>
      <p:sp>
        <p:nvSpPr>
          <p:cNvPr id="24" name="Rectangle 23">
            <a:extLst>
              <a:ext uri="{FF2B5EF4-FFF2-40B4-BE49-F238E27FC236}">
                <a16:creationId xmlns:a16="http://schemas.microsoft.com/office/drawing/2014/main" id="{708136A9-C67B-784C-B3FA-B9B534B9DBFE}"/>
              </a:ext>
            </a:extLst>
          </p:cNvPr>
          <p:cNvSpPr/>
          <p:nvPr/>
        </p:nvSpPr>
        <p:spPr>
          <a:xfrm>
            <a:off x="4499811" y="7075201"/>
            <a:ext cx="10371221" cy="9618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5" name="Rectangle 24">
            <a:extLst>
              <a:ext uri="{FF2B5EF4-FFF2-40B4-BE49-F238E27FC236}">
                <a16:creationId xmlns:a16="http://schemas.microsoft.com/office/drawing/2014/main" id="{4B2B1E74-05E6-4046-8F6F-364AF22DCC77}"/>
              </a:ext>
            </a:extLst>
          </p:cNvPr>
          <p:cNvSpPr/>
          <p:nvPr/>
        </p:nvSpPr>
        <p:spPr>
          <a:xfrm>
            <a:off x="4724401" y="8227030"/>
            <a:ext cx="5622758" cy="187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6" name="Rectangle 25">
            <a:extLst>
              <a:ext uri="{FF2B5EF4-FFF2-40B4-BE49-F238E27FC236}">
                <a16:creationId xmlns:a16="http://schemas.microsoft.com/office/drawing/2014/main" id="{17579578-4BD8-7F43-8541-2C4E0F3C480E}"/>
              </a:ext>
            </a:extLst>
          </p:cNvPr>
          <p:cNvSpPr/>
          <p:nvPr/>
        </p:nvSpPr>
        <p:spPr>
          <a:xfrm>
            <a:off x="10347159" y="8325531"/>
            <a:ext cx="6171572" cy="187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19312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94450" y="2347947"/>
            <a:ext cx="19625550" cy="3244780"/>
          </a:xfrm>
        </p:spPr>
        <p:txBody>
          <a:bodyPr/>
          <a:lstStyle/>
          <a:p>
            <a:r>
              <a:rPr lang="en-US" dirty="0"/>
              <a:t>Question 3</a:t>
            </a:r>
          </a:p>
          <a:p>
            <a:pPr lvl="1"/>
            <a:r>
              <a:rPr lang="en-US" dirty="0"/>
              <a:t>Think about the thermal stress, the thermal expansion coefficients of the materials and the deposition conditions </a:t>
            </a:r>
          </a:p>
          <a:p>
            <a:pPr lvl="1"/>
            <a:endParaRPr lang="en-US" dirty="0"/>
          </a:p>
          <a:p>
            <a:pPr lvl="1"/>
            <a:endParaRPr lang="en-US" dirty="0"/>
          </a:p>
        </p:txBody>
      </p:sp>
      <p:sp>
        <p:nvSpPr>
          <p:cNvPr id="2" name="Title 1"/>
          <p:cNvSpPr>
            <a:spLocks noGrp="1"/>
          </p:cNvSpPr>
          <p:nvPr>
            <p:ph type="title"/>
          </p:nvPr>
        </p:nvSpPr>
        <p:spPr/>
        <p:txBody>
          <a:bodyPr/>
          <a:lstStyle/>
          <a:p>
            <a:r>
              <a:rPr lang="en-US" dirty="0"/>
              <a:t>Questions session - Hint</a:t>
            </a:r>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9142"/>
          <a:stretch/>
        </p:blipFill>
        <p:spPr bwMode="auto">
          <a:xfrm>
            <a:off x="6197157" y="5243546"/>
            <a:ext cx="9792826" cy="594110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 name="ZoneTexte 4"/>
          <p:cNvSpPr txBox="1"/>
          <p:nvPr/>
        </p:nvSpPr>
        <p:spPr>
          <a:xfrm>
            <a:off x="15705482" y="9931400"/>
            <a:ext cx="4137671" cy="707886"/>
          </a:xfrm>
          <a:prstGeom prst="rect">
            <a:avLst/>
          </a:prstGeom>
          <a:noFill/>
        </p:spPr>
        <p:txBody>
          <a:bodyPr wrap="none" rtlCol="0">
            <a:spAutoFit/>
          </a:bodyPr>
          <a:lstStyle/>
          <a:p>
            <a:r>
              <a:rPr lang="fr-FR" sz="4000" dirty="0"/>
              <a:t>⍺</a:t>
            </a:r>
            <a:r>
              <a:rPr lang="fr-FR" sz="4000" baseline="-25000" dirty="0"/>
              <a:t>Si</a:t>
            </a:r>
            <a:r>
              <a:rPr lang="fr-FR" sz="4000" dirty="0"/>
              <a:t>~2,6*10^</a:t>
            </a:r>
            <a:r>
              <a:rPr lang="fr-FR" sz="4000" baseline="30000" dirty="0"/>
              <a:t>-6 </a:t>
            </a:r>
            <a:r>
              <a:rPr lang="fr-FR" sz="4000" dirty="0"/>
              <a:t>[K</a:t>
            </a:r>
            <a:r>
              <a:rPr lang="fr-FR" sz="4000" baseline="30000" dirty="0"/>
              <a:t>-1</a:t>
            </a:r>
            <a:r>
              <a:rPr lang="fr-FR" sz="4000" dirty="0"/>
              <a:t>]</a:t>
            </a:r>
            <a:endParaRPr lang="fr-FR" sz="4000" baseline="-25000" dirty="0"/>
          </a:p>
        </p:txBody>
      </p:sp>
    </p:spTree>
    <p:extLst>
      <p:ext uri="{BB962C8B-B14F-4D97-AF65-F5344CB8AC3E}">
        <p14:creationId xmlns:p14="http://schemas.microsoft.com/office/powerpoint/2010/main" val="20989435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C97FFD06-10D7-CE41-A322-1F33CF462DD2}"/>
              </a:ext>
            </a:extLst>
          </p:cNvPr>
          <p:cNvSpPr>
            <a:spLocks noGrp="1"/>
          </p:cNvSpPr>
          <p:nvPr>
            <p:ph type="title"/>
          </p:nvPr>
        </p:nvSpPr>
        <p:spPr/>
        <p:txBody>
          <a:bodyPr/>
          <a:lstStyle/>
          <a:p>
            <a:r>
              <a:rPr lang="fr-FR" dirty="0"/>
              <a:t>Theory</a:t>
            </a:r>
          </a:p>
        </p:txBody>
      </p:sp>
      <p:pic>
        <p:nvPicPr>
          <p:cNvPr id="6" name="Espace réservé du contenu 5" descr="Une image contenant personne, table&#10;&#10;Description générée automatiquement">
            <a:extLst>
              <a:ext uri="{FF2B5EF4-FFF2-40B4-BE49-F238E27FC236}">
                <a16:creationId xmlns:a16="http://schemas.microsoft.com/office/drawing/2014/main" id="{50EE1593-ECFB-2C4D-BAD9-90BC5BC884DB}"/>
              </a:ext>
            </a:extLst>
          </p:cNvPr>
          <p:cNvPicPr>
            <a:picLocks noGrp="1" noChangeAspect="1"/>
          </p:cNvPicPr>
          <p:nvPr>
            <p:ph idx="1"/>
          </p:nvPr>
        </p:nvPicPr>
        <p:blipFill>
          <a:blip r:embed="rId3"/>
          <a:stretch>
            <a:fillRect/>
          </a:stretch>
        </p:blipFill>
        <p:spPr>
          <a:xfrm>
            <a:off x="3268966" y="2166254"/>
            <a:ext cx="15069530" cy="4877728"/>
          </a:xfrm>
        </p:spPr>
      </p:pic>
      <p:pic>
        <p:nvPicPr>
          <p:cNvPr id="9" name="Image 8" descr="Une image contenant horloge&#10;&#10;Description générée automatiquement">
            <a:extLst>
              <a:ext uri="{FF2B5EF4-FFF2-40B4-BE49-F238E27FC236}">
                <a16:creationId xmlns:a16="http://schemas.microsoft.com/office/drawing/2014/main" id="{5CF7C648-7AE6-5249-ACE0-B2DB3B66923B}"/>
              </a:ext>
            </a:extLst>
          </p:cNvPr>
          <p:cNvPicPr>
            <a:picLocks noChangeAspect="1"/>
          </p:cNvPicPr>
          <p:nvPr/>
        </p:nvPicPr>
        <p:blipFill>
          <a:blip r:embed="rId4"/>
          <a:stretch>
            <a:fillRect/>
          </a:stretch>
        </p:blipFill>
        <p:spPr>
          <a:xfrm>
            <a:off x="12342769" y="7413642"/>
            <a:ext cx="7028273" cy="3947385"/>
          </a:xfrm>
          <a:prstGeom prst="rect">
            <a:avLst/>
          </a:prstGeom>
        </p:spPr>
      </p:pic>
      <p:pic>
        <p:nvPicPr>
          <p:cNvPr id="2" name="Image 1">
            <a:extLst>
              <a:ext uri="{FF2B5EF4-FFF2-40B4-BE49-F238E27FC236}">
                <a16:creationId xmlns:a16="http://schemas.microsoft.com/office/drawing/2014/main" id="{1006383B-E5D7-8B44-B9F0-97D81693B6C7}"/>
              </a:ext>
            </a:extLst>
          </p:cNvPr>
          <p:cNvPicPr>
            <a:picLocks noChangeAspect="1"/>
          </p:cNvPicPr>
          <p:nvPr/>
        </p:nvPicPr>
        <p:blipFill>
          <a:blip r:embed="rId5"/>
          <a:stretch>
            <a:fillRect/>
          </a:stretch>
        </p:blipFill>
        <p:spPr>
          <a:xfrm>
            <a:off x="3268966" y="7516358"/>
            <a:ext cx="3717616" cy="3829962"/>
          </a:xfrm>
          <a:prstGeom prst="rect">
            <a:avLst/>
          </a:prstGeom>
        </p:spPr>
      </p:pic>
      <p:pic>
        <p:nvPicPr>
          <p:cNvPr id="5" name="Image 4" descr="Une image contenant horloge&#10;&#10;Description générée automatiquement">
            <a:extLst>
              <a:ext uri="{FF2B5EF4-FFF2-40B4-BE49-F238E27FC236}">
                <a16:creationId xmlns:a16="http://schemas.microsoft.com/office/drawing/2014/main" id="{C87B5FF9-5294-874C-9DD5-2889E11764E6}"/>
              </a:ext>
            </a:extLst>
          </p:cNvPr>
          <p:cNvPicPr>
            <a:picLocks noChangeAspect="1"/>
          </p:cNvPicPr>
          <p:nvPr/>
        </p:nvPicPr>
        <p:blipFill>
          <a:blip r:embed="rId6"/>
          <a:stretch>
            <a:fillRect/>
          </a:stretch>
        </p:blipFill>
        <p:spPr>
          <a:xfrm>
            <a:off x="7710794" y="7759223"/>
            <a:ext cx="3599429" cy="3134581"/>
          </a:xfrm>
          <a:prstGeom prst="rect">
            <a:avLst/>
          </a:prstGeom>
        </p:spPr>
      </p:pic>
      <p:sp>
        <p:nvSpPr>
          <p:cNvPr id="7" name="Rectangle 6">
            <a:extLst>
              <a:ext uri="{FF2B5EF4-FFF2-40B4-BE49-F238E27FC236}">
                <a16:creationId xmlns:a16="http://schemas.microsoft.com/office/drawing/2014/main" id="{1A50E743-6E4A-4AC6-A4D3-4692D662EDFD}"/>
              </a:ext>
            </a:extLst>
          </p:cNvPr>
          <p:cNvSpPr/>
          <p:nvPr/>
        </p:nvSpPr>
        <p:spPr>
          <a:xfrm>
            <a:off x="5402943" y="10088396"/>
            <a:ext cx="469557" cy="372501"/>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36305944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C97FFD06-10D7-CE41-A322-1F33CF462DD2}"/>
              </a:ext>
            </a:extLst>
          </p:cNvPr>
          <p:cNvSpPr>
            <a:spLocks noGrp="1"/>
          </p:cNvSpPr>
          <p:nvPr>
            <p:ph type="title"/>
          </p:nvPr>
        </p:nvSpPr>
        <p:spPr/>
        <p:txBody>
          <a:bodyPr/>
          <a:lstStyle/>
          <a:p>
            <a:r>
              <a:rPr lang="fr-FR" dirty="0"/>
              <a:t>Theory – question 5</a:t>
            </a:r>
          </a:p>
        </p:txBody>
      </p:sp>
      <p:pic>
        <p:nvPicPr>
          <p:cNvPr id="4" name="Image 3">
            <a:extLst>
              <a:ext uri="{FF2B5EF4-FFF2-40B4-BE49-F238E27FC236}">
                <a16:creationId xmlns:a16="http://schemas.microsoft.com/office/drawing/2014/main" id="{7871D3CA-71EC-6541-AE82-168FF3F6BE6D}"/>
              </a:ext>
            </a:extLst>
          </p:cNvPr>
          <p:cNvPicPr>
            <a:picLocks noChangeAspect="1"/>
          </p:cNvPicPr>
          <p:nvPr/>
        </p:nvPicPr>
        <p:blipFill>
          <a:blip r:embed="rId3"/>
          <a:stretch>
            <a:fillRect/>
          </a:stretch>
        </p:blipFill>
        <p:spPr>
          <a:xfrm>
            <a:off x="10803731" y="5494027"/>
            <a:ext cx="3924300" cy="3225800"/>
          </a:xfrm>
          <a:prstGeom prst="rect">
            <a:avLst/>
          </a:prstGeom>
        </p:spPr>
      </p:pic>
      <p:pic>
        <p:nvPicPr>
          <p:cNvPr id="7" name="Image 6" descr="Une image contenant objet, horloge&#10;&#10;Description générée automatiquement">
            <a:extLst>
              <a:ext uri="{FF2B5EF4-FFF2-40B4-BE49-F238E27FC236}">
                <a16:creationId xmlns:a16="http://schemas.microsoft.com/office/drawing/2014/main" id="{FC8FF04B-01DB-DE46-B6EE-5EBE98F997C3}"/>
              </a:ext>
            </a:extLst>
          </p:cNvPr>
          <p:cNvPicPr>
            <a:picLocks noChangeAspect="1"/>
          </p:cNvPicPr>
          <p:nvPr/>
        </p:nvPicPr>
        <p:blipFill>
          <a:blip r:embed="rId4"/>
          <a:stretch>
            <a:fillRect/>
          </a:stretch>
        </p:blipFill>
        <p:spPr>
          <a:xfrm>
            <a:off x="17715911" y="3713410"/>
            <a:ext cx="3055536" cy="1377987"/>
          </a:xfrm>
          <a:prstGeom prst="rect">
            <a:avLst/>
          </a:prstGeom>
          <a:ln w="38100">
            <a:solidFill>
              <a:srgbClr val="00B050"/>
            </a:solidFill>
          </a:ln>
        </p:spPr>
      </p:pic>
      <p:pic>
        <p:nvPicPr>
          <p:cNvPr id="9" name="Image 8" descr="Une image contenant objet, horloge&#10;&#10;Description générée automatiquement">
            <a:extLst>
              <a:ext uri="{FF2B5EF4-FFF2-40B4-BE49-F238E27FC236}">
                <a16:creationId xmlns:a16="http://schemas.microsoft.com/office/drawing/2014/main" id="{96639994-69F3-C04A-B31D-619CD7F4CC8C}"/>
              </a:ext>
            </a:extLst>
          </p:cNvPr>
          <p:cNvPicPr>
            <a:picLocks noChangeAspect="1"/>
          </p:cNvPicPr>
          <p:nvPr/>
        </p:nvPicPr>
        <p:blipFill>
          <a:blip r:embed="rId5"/>
          <a:stretch>
            <a:fillRect/>
          </a:stretch>
        </p:blipFill>
        <p:spPr>
          <a:xfrm>
            <a:off x="17709761" y="1983268"/>
            <a:ext cx="3067837" cy="1473369"/>
          </a:xfrm>
          <a:prstGeom prst="rect">
            <a:avLst/>
          </a:prstGeom>
          <a:ln w="38100">
            <a:solidFill>
              <a:srgbClr val="00B050"/>
            </a:solidFill>
          </a:ln>
        </p:spPr>
      </p:pic>
      <p:pic>
        <p:nvPicPr>
          <p:cNvPr id="11" name="Image 10">
            <a:extLst>
              <a:ext uri="{FF2B5EF4-FFF2-40B4-BE49-F238E27FC236}">
                <a16:creationId xmlns:a16="http://schemas.microsoft.com/office/drawing/2014/main" id="{9C70CD6C-0EA2-FF42-9E5A-D1618F571A75}"/>
              </a:ext>
            </a:extLst>
          </p:cNvPr>
          <p:cNvPicPr>
            <a:picLocks noChangeAspect="1"/>
          </p:cNvPicPr>
          <p:nvPr/>
        </p:nvPicPr>
        <p:blipFill>
          <a:blip r:embed="rId6"/>
          <a:stretch>
            <a:fillRect/>
          </a:stretch>
        </p:blipFill>
        <p:spPr>
          <a:xfrm>
            <a:off x="16701299" y="9165306"/>
            <a:ext cx="2616200" cy="2235200"/>
          </a:xfrm>
          <a:prstGeom prst="rect">
            <a:avLst/>
          </a:prstGeom>
        </p:spPr>
      </p:pic>
      <p:pic>
        <p:nvPicPr>
          <p:cNvPr id="14" name="Image 13">
            <a:extLst>
              <a:ext uri="{FF2B5EF4-FFF2-40B4-BE49-F238E27FC236}">
                <a16:creationId xmlns:a16="http://schemas.microsoft.com/office/drawing/2014/main" id="{ACF84644-FD0C-DD44-B6AD-8038FA29FE3A}"/>
              </a:ext>
            </a:extLst>
          </p:cNvPr>
          <p:cNvPicPr>
            <a:picLocks noChangeAspect="1"/>
          </p:cNvPicPr>
          <p:nvPr/>
        </p:nvPicPr>
        <p:blipFill>
          <a:blip r:embed="rId7"/>
          <a:stretch>
            <a:fillRect/>
          </a:stretch>
        </p:blipFill>
        <p:spPr>
          <a:xfrm>
            <a:off x="14922858" y="5622982"/>
            <a:ext cx="5212195" cy="3054994"/>
          </a:xfrm>
          <a:prstGeom prst="rect">
            <a:avLst/>
          </a:prstGeom>
        </p:spPr>
      </p:pic>
      <p:sp>
        <p:nvSpPr>
          <p:cNvPr id="17" name="ZoneTexte 16">
            <a:extLst>
              <a:ext uri="{FF2B5EF4-FFF2-40B4-BE49-F238E27FC236}">
                <a16:creationId xmlns:a16="http://schemas.microsoft.com/office/drawing/2014/main" id="{09FE2022-D232-9F4C-B4AB-10AC164479FA}"/>
              </a:ext>
            </a:extLst>
          </p:cNvPr>
          <p:cNvSpPr txBox="1"/>
          <p:nvPr/>
        </p:nvSpPr>
        <p:spPr>
          <a:xfrm>
            <a:off x="662346" y="2256835"/>
            <a:ext cx="8534400" cy="9325630"/>
          </a:xfrm>
          <a:prstGeom prst="rect">
            <a:avLst/>
          </a:prstGeom>
          <a:noFill/>
        </p:spPr>
        <p:txBody>
          <a:bodyPr wrap="square" rtlCol="0">
            <a:spAutoFit/>
          </a:bodyPr>
          <a:lstStyle/>
          <a:p>
            <a:pPr marL="342900" indent="-20638"/>
            <a:br>
              <a:rPr lang="fr-CH" sz="3000" dirty="0"/>
            </a:br>
            <a:r>
              <a:rPr lang="fr-CH" sz="3000" dirty="0">
                <a:sym typeface="Wingdings" pitchFamily="2" charset="2"/>
              </a:rPr>
              <a:t> </a:t>
            </a:r>
            <a:r>
              <a:rPr lang="fr-CH" sz="3000" dirty="0" err="1"/>
              <a:t>Estimate</a:t>
            </a:r>
            <a:r>
              <a:rPr lang="fr-CH" sz="3000" dirty="0"/>
              <a:t> the </a:t>
            </a:r>
            <a:r>
              <a:rPr lang="fr-CH" sz="3000" dirty="0" err="1"/>
              <a:t>resonance</a:t>
            </a:r>
            <a:r>
              <a:rPr lang="fr-CH" sz="3000" dirty="0"/>
              <a:t> </a:t>
            </a:r>
            <a:r>
              <a:rPr lang="fr-CH" sz="3000" dirty="0" err="1"/>
              <a:t>frequency</a:t>
            </a:r>
            <a:r>
              <a:rPr lang="fr-CH" sz="3000" dirty="0"/>
              <a:t> of </a:t>
            </a:r>
            <a:r>
              <a:rPr lang="fr-CH" sz="3000" dirty="0" err="1"/>
              <a:t>both</a:t>
            </a:r>
            <a:r>
              <a:rPr lang="fr-CH" sz="3000" dirty="0"/>
              <a:t> standard micro-</a:t>
            </a:r>
            <a:r>
              <a:rPr lang="fr-CH" sz="3000" dirty="0" err="1"/>
              <a:t>fabricated</a:t>
            </a:r>
            <a:r>
              <a:rPr lang="fr-CH" sz="3000" dirty="0"/>
              <a:t> cantilevers 1a and 2a (</a:t>
            </a:r>
            <a:r>
              <a:rPr lang="fr-CH" sz="3000" dirty="0" err="1"/>
              <a:t>see</a:t>
            </a:r>
            <a:r>
              <a:rPr lang="fr-CH" sz="3000" dirty="0"/>
              <a:t> design in Figure 5). </a:t>
            </a:r>
          </a:p>
          <a:p>
            <a:pPr marL="342900" indent="-20638"/>
            <a:endParaRPr lang="fr-CH" sz="3000" dirty="0"/>
          </a:p>
          <a:p>
            <a:pPr marL="342900" indent="-20638">
              <a:buFont typeface="Wingdings" pitchFamily="2" charset="2"/>
              <a:buChar char="è"/>
            </a:pPr>
            <a:r>
              <a:rPr lang="fr-CH" sz="3000" dirty="0"/>
              <a:t> To do </a:t>
            </a:r>
            <a:r>
              <a:rPr lang="fr-CH" sz="3000" dirty="0" err="1"/>
              <a:t>so</a:t>
            </a:r>
            <a:r>
              <a:rPr lang="fr-CH" sz="3000" dirty="0"/>
              <a:t>, use the formulas </a:t>
            </a:r>
            <a:r>
              <a:rPr lang="fr-CH" sz="3000" dirty="0" err="1"/>
              <a:t>below</a:t>
            </a:r>
            <a:r>
              <a:rPr lang="fr-CH" sz="3000" dirty="0"/>
              <a:t>. </a:t>
            </a:r>
          </a:p>
          <a:p>
            <a:pPr marL="322262"/>
            <a:endParaRPr lang="fr-CH" sz="3000" dirty="0"/>
          </a:p>
          <a:p>
            <a:pPr marL="342900" indent="-20638">
              <a:buFont typeface="Wingdings" pitchFamily="2" charset="2"/>
              <a:buChar char="è"/>
            </a:pPr>
            <a:r>
              <a:rPr lang="fr-CH" sz="3000" dirty="0"/>
              <a:t> An </a:t>
            </a:r>
            <a:r>
              <a:rPr lang="fr-CH" sz="3000" dirty="0" err="1"/>
              <a:t>approach</a:t>
            </a:r>
            <a:r>
              <a:rPr lang="fr-CH" sz="3000" dirty="0"/>
              <a:t> </a:t>
            </a:r>
            <a:r>
              <a:rPr lang="fr-CH" sz="3000" dirty="0" err="1"/>
              <a:t>you</a:t>
            </a:r>
            <a:r>
              <a:rPr lang="fr-CH" sz="3000" dirty="0"/>
              <a:t> </a:t>
            </a:r>
            <a:r>
              <a:rPr lang="fr-CH" sz="3000" dirty="0" err="1"/>
              <a:t>can</a:t>
            </a:r>
            <a:r>
              <a:rPr lang="fr-CH" sz="3000" dirty="0"/>
              <a:t> </a:t>
            </a:r>
            <a:r>
              <a:rPr lang="fr-CH" sz="3000" dirty="0" err="1"/>
              <a:t>follow</a:t>
            </a:r>
            <a:r>
              <a:rPr lang="fr-CH" sz="3000" dirty="0"/>
              <a:t> </a:t>
            </a:r>
            <a:r>
              <a:rPr lang="fr-CH" sz="3000" dirty="0" err="1"/>
              <a:t>consists</a:t>
            </a:r>
            <a:r>
              <a:rPr lang="fr-CH" sz="3000" dirty="0"/>
              <a:t> in </a:t>
            </a:r>
            <a:r>
              <a:rPr lang="fr-CH" sz="3000" dirty="0" err="1"/>
              <a:t>transforming</a:t>
            </a:r>
            <a:r>
              <a:rPr lang="fr-CH" sz="3000" dirty="0"/>
              <a:t> the 2-material structure </a:t>
            </a:r>
            <a:r>
              <a:rPr lang="fr-CH" sz="3000" dirty="0" err="1"/>
              <a:t>into</a:t>
            </a:r>
            <a:r>
              <a:rPr lang="fr-CH" sz="3000" dirty="0"/>
              <a:t> an </a:t>
            </a:r>
            <a:r>
              <a:rPr lang="fr-CH" sz="3000" dirty="0" err="1"/>
              <a:t>equivalent</a:t>
            </a:r>
            <a:r>
              <a:rPr lang="fr-CH" sz="3000" dirty="0"/>
              <a:t> 1-material structure as </a:t>
            </a:r>
            <a:r>
              <a:rPr lang="fr-CH" sz="3000" dirty="0" err="1"/>
              <a:t>described</a:t>
            </a:r>
            <a:r>
              <a:rPr lang="fr-CH" sz="3000" dirty="0"/>
              <a:t> in the section §9.1 </a:t>
            </a:r>
            <a:r>
              <a:rPr lang="fr-CH" sz="3000" i="1" dirty="0"/>
              <a:t>Composite Cross-Sections </a:t>
            </a:r>
            <a:r>
              <a:rPr lang="fr-CH" sz="3000" dirty="0"/>
              <a:t>of the </a:t>
            </a:r>
            <a:r>
              <a:rPr lang="fr-CH" sz="3000" dirty="0" err="1"/>
              <a:t>reference</a:t>
            </a:r>
            <a:r>
              <a:rPr lang="fr-CH" sz="3000" dirty="0"/>
              <a:t> [13]. </a:t>
            </a:r>
          </a:p>
          <a:p>
            <a:pPr marL="322262"/>
            <a:endParaRPr lang="fr-CH" sz="3000" dirty="0"/>
          </a:p>
          <a:p>
            <a:pPr marL="342900" indent="-20638">
              <a:buFont typeface="Wingdings" pitchFamily="2" charset="2"/>
              <a:buChar char="è"/>
            </a:pPr>
            <a:r>
              <a:rPr lang="fr-CH" sz="3000" dirty="0"/>
              <a:t> </a:t>
            </a:r>
            <a:r>
              <a:rPr lang="fr-CH" sz="3000" dirty="0" err="1"/>
              <a:t>You’ll</a:t>
            </a:r>
            <a:r>
              <a:rPr lang="fr-CH" sz="3000" dirty="0"/>
              <a:t> </a:t>
            </a:r>
            <a:r>
              <a:rPr lang="fr-CH" sz="3000" dirty="0" err="1"/>
              <a:t>also</a:t>
            </a:r>
            <a:r>
              <a:rPr lang="fr-CH" sz="3000" dirty="0"/>
              <a:t> </a:t>
            </a:r>
            <a:r>
              <a:rPr lang="fr-CH" sz="3000" dirty="0" err="1"/>
              <a:t>need</a:t>
            </a:r>
            <a:r>
              <a:rPr lang="fr-CH" sz="3000" dirty="0"/>
              <a:t> to </a:t>
            </a:r>
            <a:r>
              <a:rPr lang="fr-CH" sz="3000" dirty="0" err="1"/>
              <a:t>evaluate</a:t>
            </a:r>
            <a:r>
              <a:rPr lang="fr-CH" sz="3000" dirty="0"/>
              <a:t> the total area moment of </a:t>
            </a:r>
            <a:r>
              <a:rPr lang="fr-CH" sz="3000" dirty="0" err="1"/>
              <a:t>inertia</a:t>
            </a:r>
            <a:r>
              <a:rPr lang="fr-CH" sz="3000" dirty="0"/>
              <a:t> for the </a:t>
            </a:r>
            <a:r>
              <a:rPr lang="fr-CH" sz="3000" dirty="0" err="1"/>
              <a:t>two</a:t>
            </a:r>
            <a:r>
              <a:rPr lang="fr-CH" sz="3000" dirty="0"/>
              <a:t> </a:t>
            </a:r>
            <a:r>
              <a:rPr lang="fr-CH" sz="3000" dirty="0" err="1"/>
              <a:t>materials</a:t>
            </a:r>
            <a:r>
              <a:rPr lang="fr-CH" sz="3000" dirty="0"/>
              <a:t>. </a:t>
            </a:r>
          </a:p>
          <a:p>
            <a:pPr marL="322262"/>
            <a:endParaRPr lang="fr-CH" sz="3000" dirty="0"/>
          </a:p>
          <a:p>
            <a:pPr marL="342900" indent="-20638">
              <a:buFont typeface="Wingdings" pitchFamily="2" charset="2"/>
              <a:buChar char="è"/>
            </a:pPr>
            <a:r>
              <a:rPr lang="fr-CH" sz="3000" dirty="0"/>
              <a:t> Report the total area moment of </a:t>
            </a:r>
            <a:r>
              <a:rPr lang="fr-CH" sz="3000" dirty="0" err="1"/>
              <a:t>inertia</a:t>
            </a:r>
            <a:r>
              <a:rPr lang="fr-CH" sz="3000" dirty="0"/>
              <a:t> I, the </a:t>
            </a:r>
            <a:r>
              <a:rPr lang="fr-CH" sz="3000" dirty="0" err="1"/>
              <a:t>spring</a:t>
            </a:r>
            <a:r>
              <a:rPr lang="fr-CH" sz="3000" dirty="0"/>
              <a:t> constant k, the mass of the structure m and the </a:t>
            </a:r>
            <a:r>
              <a:rPr lang="fr-CH" sz="3000" dirty="0" err="1"/>
              <a:t>resonance</a:t>
            </a:r>
            <a:r>
              <a:rPr lang="fr-CH" sz="3000" dirty="0"/>
              <a:t> </a:t>
            </a:r>
            <a:r>
              <a:rPr lang="fr-CH" sz="3000" dirty="0" err="1"/>
              <a:t>frequency</a:t>
            </a:r>
            <a:r>
              <a:rPr lang="fr-CH" sz="3000" dirty="0"/>
              <a:t> f. </a:t>
            </a:r>
          </a:p>
          <a:p>
            <a:endParaRPr lang="fr-FR" sz="3000" dirty="0"/>
          </a:p>
        </p:txBody>
      </p:sp>
      <p:pic>
        <p:nvPicPr>
          <p:cNvPr id="18" name="Image 17">
            <a:extLst>
              <a:ext uri="{FF2B5EF4-FFF2-40B4-BE49-F238E27FC236}">
                <a16:creationId xmlns:a16="http://schemas.microsoft.com/office/drawing/2014/main" id="{BA53938A-4138-724A-BCBF-03620BFA7023}"/>
              </a:ext>
            </a:extLst>
          </p:cNvPr>
          <p:cNvPicPr>
            <a:picLocks noChangeAspect="1"/>
          </p:cNvPicPr>
          <p:nvPr/>
        </p:nvPicPr>
        <p:blipFill>
          <a:blip r:embed="rId8"/>
          <a:stretch>
            <a:fillRect/>
          </a:stretch>
        </p:blipFill>
        <p:spPr>
          <a:xfrm>
            <a:off x="10322805" y="2255531"/>
            <a:ext cx="6378494" cy="2461875"/>
          </a:xfrm>
          <a:prstGeom prst="rect">
            <a:avLst/>
          </a:prstGeom>
        </p:spPr>
      </p:pic>
      <p:pic>
        <p:nvPicPr>
          <p:cNvPr id="19" name="Image 18">
            <a:extLst>
              <a:ext uri="{FF2B5EF4-FFF2-40B4-BE49-F238E27FC236}">
                <a16:creationId xmlns:a16="http://schemas.microsoft.com/office/drawing/2014/main" id="{DE842765-F26F-E447-89F0-F276A0307919}"/>
              </a:ext>
            </a:extLst>
          </p:cNvPr>
          <p:cNvPicPr>
            <a:picLocks noChangeAspect="1"/>
          </p:cNvPicPr>
          <p:nvPr/>
        </p:nvPicPr>
        <p:blipFill>
          <a:blip r:embed="rId9"/>
          <a:stretch>
            <a:fillRect/>
          </a:stretch>
        </p:blipFill>
        <p:spPr>
          <a:xfrm>
            <a:off x="11305381" y="8726432"/>
            <a:ext cx="2921000" cy="2921000"/>
          </a:xfrm>
          <a:prstGeom prst="rect">
            <a:avLst/>
          </a:prstGeom>
        </p:spPr>
      </p:pic>
      <p:pic>
        <p:nvPicPr>
          <p:cNvPr id="20" name="Image 19">
            <a:extLst>
              <a:ext uri="{FF2B5EF4-FFF2-40B4-BE49-F238E27FC236}">
                <a16:creationId xmlns:a16="http://schemas.microsoft.com/office/drawing/2014/main" id="{6AC3BF2D-4EC3-E94A-B843-04005705A7C0}"/>
              </a:ext>
            </a:extLst>
          </p:cNvPr>
          <p:cNvPicPr>
            <a:picLocks noChangeAspect="1"/>
          </p:cNvPicPr>
          <p:nvPr/>
        </p:nvPicPr>
        <p:blipFill>
          <a:blip r:embed="rId10"/>
          <a:stretch>
            <a:fillRect/>
          </a:stretch>
        </p:blipFill>
        <p:spPr>
          <a:xfrm>
            <a:off x="14472008" y="9463032"/>
            <a:ext cx="901700" cy="1447800"/>
          </a:xfrm>
          <a:prstGeom prst="rect">
            <a:avLst/>
          </a:prstGeom>
        </p:spPr>
      </p:pic>
    </p:spTree>
    <p:extLst>
      <p:ext uri="{BB962C8B-B14F-4D97-AF65-F5344CB8AC3E}">
        <p14:creationId xmlns:p14="http://schemas.microsoft.com/office/powerpoint/2010/main" val="1169034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6E8F9D31-9285-4B45-8127-CC1866A59228}"/>
              </a:ext>
            </a:extLst>
          </p:cNvPr>
          <p:cNvSpPr>
            <a:spLocks noGrp="1"/>
          </p:cNvSpPr>
          <p:nvPr>
            <p:ph idx="1"/>
          </p:nvPr>
        </p:nvSpPr>
        <p:spPr>
          <a:xfrm>
            <a:off x="821189" y="2374840"/>
            <a:ext cx="19965084" cy="8601481"/>
          </a:xfrm>
        </p:spPr>
        <p:txBody>
          <a:bodyPr/>
          <a:lstStyle/>
          <a:p>
            <a:r>
              <a:rPr lang="fr-FR" sz="3800" b="1" dirty="0" err="1"/>
              <a:t>Klayout</a:t>
            </a:r>
            <a:r>
              <a:rPr lang="fr-FR" sz="3800" b="1" dirty="0"/>
              <a:t> – to design the cantilevers</a:t>
            </a:r>
          </a:p>
          <a:p>
            <a:pPr lvl="1"/>
            <a:r>
              <a:rPr lang="fr-FR" dirty="0"/>
              <a:t>Install (Linux, </a:t>
            </a:r>
            <a:r>
              <a:rPr lang="fr-FR" dirty="0" err="1"/>
              <a:t>MacOS</a:t>
            </a:r>
            <a:r>
              <a:rPr lang="fr-FR" dirty="0"/>
              <a:t>, Windows)</a:t>
            </a:r>
          </a:p>
          <a:p>
            <a:pPr lvl="1"/>
            <a:r>
              <a:rPr lang="fr-FR" dirty="0"/>
              <a:t>Open </a:t>
            </a:r>
            <a:r>
              <a:rPr lang="fr-FR" dirty="0">
                <a:solidFill>
                  <a:schemeClr val="tx2"/>
                </a:solidFill>
              </a:rPr>
              <a:t>TP_A-Standard4.GDS</a:t>
            </a:r>
            <a:endParaRPr lang="fr-FR" dirty="0"/>
          </a:p>
          <a:p>
            <a:pPr lvl="2"/>
            <a:r>
              <a:rPr lang="fr-FR" sz="3800" dirty="0"/>
              <a:t>Configure </a:t>
            </a:r>
            <a:r>
              <a:rPr lang="fr-FR" sz="3800" dirty="0" err="1"/>
              <a:t>it</a:t>
            </a:r>
            <a:r>
              <a:rPr lang="fr-FR" sz="3800" dirty="0"/>
              <a:t> in editor mode and </a:t>
            </a:r>
            <a:r>
              <a:rPr lang="fr-FR" sz="3800" dirty="0" err="1"/>
              <a:t>try</a:t>
            </a:r>
            <a:r>
              <a:rPr lang="fr-FR" sz="3800" dirty="0"/>
              <a:t> to </a:t>
            </a:r>
            <a:r>
              <a:rPr lang="fr-FR" sz="3800" dirty="0" err="1"/>
              <a:t>add</a:t>
            </a:r>
            <a:r>
              <a:rPr lang="fr-FR" sz="3800" dirty="0"/>
              <a:t>/</a:t>
            </a:r>
            <a:r>
              <a:rPr lang="fr-FR" sz="3800" dirty="0" err="1"/>
              <a:t>delete</a:t>
            </a:r>
            <a:r>
              <a:rPr lang="fr-FR" sz="3800" dirty="0"/>
              <a:t>/</a:t>
            </a:r>
            <a:r>
              <a:rPr lang="fr-FR" sz="3800" dirty="0" err="1"/>
              <a:t>modify</a:t>
            </a:r>
            <a:r>
              <a:rPr lang="fr-FR" sz="3800" dirty="0"/>
              <a:t> </a:t>
            </a:r>
            <a:r>
              <a:rPr lang="fr-FR" sz="3800" dirty="0" err="1"/>
              <a:t>any</a:t>
            </a:r>
            <a:r>
              <a:rPr lang="fr-FR" sz="3800" dirty="0"/>
              <a:t> </a:t>
            </a:r>
            <a:r>
              <a:rPr lang="fr-FR" sz="3800" dirty="0" err="1"/>
              <a:t>feature</a:t>
            </a:r>
            <a:endParaRPr lang="fr-FR" sz="3800" dirty="0"/>
          </a:p>
          <a:p>
            <a:pPr marL="941238" lvl="1" indent="0">
              <a:buNone/>
            </a:pPr>
            <a:r>
              <a:rPr lang="fr-FR" dirty="0">
                <a:sym typeface="Wingdings" pitchFamily="2" charset="2"/>
              </a:rPr>
              <a:t> </a:t>
            </a:r>
            <a:r>
              <a:rPr lang="fr-FR" dirty="0" err="1"/>
              <a:t>Does</a:t>
            </a:r>
            <a:r>
              <a:rPr lang="fr-FR" dirty="0"/>
              <a:t> </a:t>
            </a:r>
            <a:r>
              <a:rPr lang="fr-FR" dirty="0" err="1"/>
              <a:t>it</a:t>
            </a:r>
            <a:r>
              <a:rPr lang="fr-FR" dirty="0"/>
              <a:t> </a:t>
            </a:r>
            <a:r>
              <a:rPr lang="fr-FR" dirty="0" err="1"/>
              <a:t>work</a:t>
            </a:r>
            <a:r>
              <a:rPr lang="fr-FR" dirty="0"/>
              <a:t>?</a:t>
            </a:r>
          </a:p>
          <a:p>
            <a:pPr marL="941238" lvl="1" indent="0">
              <a:buNone/>
            </a:pPr>
            <a:endParaRPr lang="fr-FR" dirty="0"/>
          </a:p>
          <a:p>
            <a:r>
              <a:rPr lang="fr-FR" sz="3800" b="1" dirty="0"/>
              <a:t>ACES – to </a:t>
            </a:r>
            <a:r>
              <a:rPr lang="fr-FR" sz="3800" b="1" dirty="0" err="1"/>
              <a:t>simulate</a:t>
            </a:r>
            <a:r>
              <a:rPr lang="fr-FR" sz="3800" b="1" dirty="0"/>
              <a:t> the KOH </a:t>
            </a:r>
            <a:r>
              <a:rPr lang="fr-FR" sz="3800" b="1" dirty="0" err="1"/>
              <a:t>etching</a:t>
            </a:r>
            <a:r>
              <a:rPr lang="fr-FR" sz="3800" b="1" dirty="0"/>
              <a:t> </a:t>
            </a:r>
            <a:r>
              <a:rPr lang="fr-FR" sz="3800" b="1" dirty="0" err="1"/>
              <a:t>process</a:t>
            </a:r>
            <a:endParaRPr lang="fr-FR" sz="3800" b="1" dirty="0"/>
          </a:p>
          <a:p>
            <a:pPr lvl="1"/>
            <a:r>
              <a:rPr lang="fr-FR" dirty="0"/>
              <a:t>Install (Windows </a:t>
            </a:r>
            <a:r>
              <a:rPr lang="fr-FR" dirty="0" err="1"/>
              <a:t>only</a:t>
            </a:r>
            <a:r>
              <a:rPr lang="fr-FR" dirty="0"/>
              <a:t>)</a:t>
            </a:r>
          </a:p>
          <a:p>
            <a:pPr lvl="1"/>
            <a:r>
              <a:rPr lang="fr-FR" dirty="0" err="1"/>
              <a:t>Download</a:t>
            </a:r>
            <a:r>
              <a:rPr lang="fr-FR" dirty="0"/>
              <a:t> the </a:t>
            </a:r>
            <a:r>
              <a:rPr lang="fr-FR" dirty="0" err="1"/>
              <a:t>folder</a:t>
            </a:r>
            <a:r>
              <a:rPr lang="fr-FR" dirty="0"/>
              <a:t> ACES</a:t>
            </a:r>
          </a:p>
          <a:p>
            <a:pPr lvl="1"/>
            <a:r>
              <a:rPr lang="fr-FR" dirty="0" err="1"/>
              <a:t>Run</a:t>
            </a:r>
            <a:r>
              <a:rPr lang="fr-FR" dirty="0"/>
              <a:t> the </a:t>
            </a:r>
            <a:r>
              <a:rPr lang="fr-FR" dirty="0" err="1"/>
              <a:t>executable</a:t>
            </a:r>
            <a:r>
              <a:rPr lang="fr-FR" dirty="0"/>
              <a:t> </a:t>
            </a:r>
            <a:r>
              <a:rPr lang="fr-FR" dirty="0" err="1"/>
              <a:t>ACES.exe</a:t>
            </a:r>
            <a:endParaRPr lang="fr-FR" dirty="0"/>
          </a:p>
          <a:p>
            <a:pPr marL="941238" lvl="1" indent="0">
              <a:buNone/>
            </a:pPr>
            <a:r>
              <a:rPr lang="fr-FR" dirty="0">
                <a:sym typeface="Wingdings" pitchFamily="2" charset="2"/>
              </a:rPr>
              <a:t> </a:t>
            </a:r>
            <a:r>
              <a:rPr lang="fr-FR" dirty="0" err="1"/>
              <a:t>Does</a:t>
            </a:r>
            <a:r>
              <a:rPr lang="fr-FR" dirty="0"/>
              <a:t> </a:t>
            </a:r>
            <a:r>
              <a:rPr lang="fr-FR" dirty="0" err="1"/>
              <a:t>it</a:t>
            </a:r>
            <a:r>
              <a:rPr lang="fr-FR" dirty="0"/>
              <a:t> </a:t>
            </a:r>
            <a:r>
              <a:rPr lang="fr-FR" dirty="0" err="1"/>
              <a:t>work</a:t>
            </a:r>
            <a:r>
              <a:rPr lang="fr-FR" dirty="0"/>
              <a:t>?</a:t>
            </a:r>
          </a:p>
          <a:p>
            <a:pPr lvl="1"/>
            <a:endParaRPr lang="fr-FR" sz="4600" dirty="0"/>
          </a:p>
        </p:txBody>
      </p:sp>
      <p:sp>
        <p:nvSpPr>
          <p:cNvPr id="3" name="Titre 2">
            <a:extLst>
              <a:ext uri="{FF2B5EF4-FFF2-40B4-BE49-F238E27FC236}">
                <a16:creationId xmlns:a16="http://schemas.microsoft.com/office/drawing/2014/main" id="{806FF6B9-9273-4148-A823-C810B59E6834}"/>
              </a:ext>
            </a:extLst>
          </p:cNvPr>
          <p:cNvSpPr>
            <a:spLocks noGrp="1"/>
          </p:cNvSpPr>
          <p:nvPr>
            <p:ph type="title"/>
          </p:nvPr>
        </p:nvSpPr>
        <p:spPr/>
        <p:txBody>
          <a:bodyPr/>
          <a:lstStyle/>
          <a:p>
            <a:r>
              <a:rPr lang="fr-FR" dirty="0"/>
              <a:t>Theory – test softwares for </a:t>
            </a:r>
            <a:r>
              <a:rPr lang="fr-FR" dirty="0" err="1"/>
              <a:t>next</a:t>
            </a:r>
            <a:r>
              <a:rPr lang="fr-FR" dirty="0"/>
              <a:t> session</a:t>
            </a:r>
          </a:p>
        </p:txBody>
      </p:sp>
    </p:spTree>
    <p:extLst>
      <p:ext uri="{BB962C8B-B14F-4D97-AF65-F5344CB8AC3E}">
        <p14:creationId xmlns:p14="http://schemas.microsoft.com/office/powerpoint/2010/main" val="15839893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94450" y="2347946"/>
            <a:ext cx="10023169" cy="7072501"/>
          </a:xfrm>
        </p:spPr>
        <p:txBody>
          <a:bodyPr/>
          <a:lstStyle/>
          <a:p>
            <a:r>
              <a:rPr lang="en-US" sz="3600" dirty="0"/>
              <a:t>Thin films (SiO2 &amp; Cr)</a:t>
            </a:r>
          </a:p>
          <a:p>
            <a:r>
              <a:rPr lang="en-US" sz="3600" dirty="0"/>
              <a:t>Applying voltage to Cr wire</a:t>
            </a:r>
          </a:p>
          <a:p>
            <a:r>
              <a:rPr lang="en-US" sz="3600" dirty="0"/>
              <a:t>Joule heating</a:t>
            </a:r>
          </a:p>
          <a:p>
            <a:r>
              <a:rPr lang="en-US" sz="3600" dirty="0"/>
              <a:t>Thermal expansion</a:t>
            </a:r>
          </a:p>
          <a:p>
            <a:r>
              <a:rPr lang="en-US" sz="3600" dirty="0"/>
              <a:t>Bending the cantilever</a:t>
            </a:r>
          </a:p>
        </p:txBody>
      </p:sp>
      <p:sp>
        <p:nvSpPr>
          <p:cNvPr id="2" name="Title 1"/>
          <p:cNvSpPr>
            <a:spLocks noGrp="1"/>
          </p:cNvSpPr>
          <p:nvPr>
            <p:ph type="title"/>
          </p:nvPr>
        </p:nvSpPr>
        <p:spPr/>
        <p:txBody>
          <a:bodyPr/>
          <a:lstStyle/>
          <a:p>
            <a:r>
              <a:rPr lang="en-US" dirty="0"/>
              <a:t>Scaling bi-morph to the micrometer</a:t>
            </a:r>
          </a:p>
        </p:txBody>
      </p:sp>
      <p:sp>
        <p:nvSpPr>
          <p:cNvPr id="5" name="Rectangle 4"/>
          <p:cNvSpPr/>
          <p:nvPr/>
        </p:nvSpPr>
        <p:spPr>
          <a:xfrm>
            <a:off x="944731" y="7604565"/>
            <a:ext cx="6787912" cy="3108543"/>
          </a:xfrm>
          <a:prstGeom prst="rect">
            <a:avLst/>
          </a:prstGeom>
        </p:spPr>
        <p:txBody>
          <a:bodyPr wrap="square">
            <a:spAutoFit/>
          </a:bodyPr>
          <a:lstStyle/>
          <a:p>
            <a:r>
              <a:rPr lang="en-US" sz="2800" dirty="0"/>
              <a:t>k: spring constant [N/m]</a:t>
            </a:r>
          </a:p>
          <a:p>
            <a:r>
              <a:rPr lang="en-US" sz="2800" dirty="0"/>
              <a:t>E: Young’s modulus [N/m</a:t>
            </a:r>
            <a:r>
              <a:rPr lang="en-US" sz="2800" baseline="30000" dirty="0"/>
              <a:t>2</a:t>
            </a:r>
            <a:r>
              <a:rPr lang="en-US" sz="2800" dirty="0"/>
              <a:t>]</a:t>
            </a:r>
          </a:p>
          <a:p>
            <a:r>
              <a:rPr lang="en-US" sz="2800" dirty="0"/>
              <a:t>I: area moment of inertia [m</a:t>
            </a:r>
            <a:r>
              <a:rPr lang="en-US" sz="2800" baseline="30000" dirty="0"/>
              <a:t>4</a:t>
            </a:r>
            <a:r>
              <a:rPr lang="en-US" sz="2800" dirty="0"/>
              <a:t>]</a:t>
            </a:r>
          </a:p>
          <a:p>
            <a:r>
              <a:rPr lang="en-US" sz="2800" dirty="0"/>
              <a:t>L: length of the beam [m]</a:t>
            </a:r>
          </a:p>
          <a:p>
            <a:r>
              <a:rPr lang="en-US" sz="2800" dirty="0" err="1"/>
              <a:t>ω</a:t>
            </a:r>
            <a:r>
              <a:rPr lang="en-US" sz="2800" baseline="-25000" dirty="0" err="1"/>
              <a:t>res</a:t>
            </a:r>
            <a:r>
              <a:rPr lang="en-US" sz="2800" dirty="0"/>
              <a:t>: resonant angular frequency [s-1]</a:t>
            </a:r>
          </a:p>
          <a:p>
            <a:r>
              <a:rPr lang="en-US" sz="2800" dirty="0" err="1"/>
              <a:t>m</a:t>
            </a:r>
            <a:r>
              <a:rPr lang="en-US" sz="2800" baseline="-25000" dirty="0" err="1"/>
              <a:t>eff</a:t>
            </a:r>
            <a:r>
              <a:rPr lang="en-US" sz="2800" dirty="0"/>
              <a:t>: beam effective mass [kg]</a:t>
            </a:r>
          </a:p>
          <a:p>
            <a:endParaRPr lang="en-US" sz="28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06249" y="9074366"/>
            <a:ext cx="2324101" cy="148824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90970" y="8600060"/>
            <a:ext cx="4411543" cy="243685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r="9142"/>
          <a:stretch/>
        </p:blipFill>
        <p:spPr bwMode="auto">
          <a:xfrm>
            <a:off x="10794557" y="2347946"/>
            <a:ext cx="9792826" cy="594110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8157902"/>
      </p:ext>
    </p:extLst>
  </p:cSld>
  <p:clrMapOvr>
    <a:masterClrMapping/>
  </p:clrMapOvr>
  <mc:AlternateContent xmlns:mc="http://schemas.openxmlformats.org/markup-compatibility/2006" xmlns:p14="http://schemas.microsoft.com/office/powerpoint/2010/main">
    <mc:Choice Requires="p14">
      <p:transition spd="slow" p14:dur="2000" advTm="174110"/>
    </mc:Choice>
    <mc:Fallback xmlns="">
      <p:transition xmlns:p14="http://schemas.microsoft.com/office/powerpoint/2010/main" spd="slow" advTm="17411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43057" y="2347950"/>
            <a:ext cx="11988422" cy="8545039"/>
          </a:xfrm>
        </p:spPr>
        <p:txBody>
          <a:bodyPr/>
          <a:lstStyle/>
          <a:p>
            <a:r>
              <a:rPr lang="en-US" sz="3600" dirty="0"/>
              <a:t>Optical beam manipulation</a:t>
            </a:r>
          </a:p>
          <a:p>
            <a:pPr lvl="1"/>
            <a:r>
              <a:rPr lang="en-US" sz="3600" dirty="0"/>
              <a:t>Switching and scanning of light</a:t>
            </a:r>
          </a:p>
          <a:p>
            <a:pPr lvl="1"/>
            <a:r>
              <a:rPr lang="en-US" sz="3600" dirty="0"/>
              <a:t>Laser beam printers, barcode readers, optical sensors</a:t>
            </a:r>
          </a:p>
          <a:p>
            <a:pPr lvl="1"/>
            <a:endParaRPr lang="en-US" sz="3600" dirty="0"/>
          </a:p>
          <a:p>
            <a:pPr marL="510100" indent="0">
              <a:buNone/>
            </a:pPr>
            <a:endParaRPr lang="en-US" sz="3600" dirty="0"/>
          </a:p>
          <a:p>
            <a:r>
              <a:rPr lang="en-US" sz="3600" dirty="0"/>
              <a:t>AFM cantilever actuation</a:t>
            </a:r>
          </a:p>
          <a:p>
            <a:pPr lvl="1"/>
            <a:r>
              <a:rPr lang="en-US" sz="3600" dirty="0"/>
              <a:t>Positioning and scanning of cantilever</a:t>
            </a:r>
          </a:p>
          <a:p>
            <a:pPr lvl="1"/>
            <a:r>
              <a:rPr lang="en-US" sz="3600" dirty="0"/>
              <a:t>Tip height and contact force control</a:t>
            </a:r>
          </a:p>
          <a:p>
            <a:pPr marL="941238" lvl="1" indent="0">
              <a:buNone/>
            </a:pPr>
            <a:endParaRPr lang="en-US" sz="3600" dirty="0"/>
          </a:p>
          <a:p>
            <a:pPr marL="941238" lvl="1" indent="0">
              <a:buNone/>
            </a:pPr>
            <a:endParaRPr lang="en-US" sz="3600" dirty="0"/>
          </a:p>
          <a:p>
            <a:r>
              <a:rPr lang="en-US" sz="3600" dirty="0"/>
              <a:t>Pros: high amplitude and force ratio</a:t>
            </a:r>
          </a:p>
          <a:p>
            <a:r>
              <a:rPr lang="en-US" sz="3600" dirty="0"/>
              <a:t>Cons: power dissipation and dynamic range</a:t>
            </a:r>
          </a:p>
        </p:txBody>
      </p:sp>
      <p:sp>
        <p:nvSpPr>
          <p:cNvPr id="2" name="Title 1"/>
          <p:cNvSpPr>
            <a:spLocks noGrp="1"/>
          </p:cNvSpPr>
          <p:nvPr>
            <p:ph type="title"/>
          </p:nvPr>
        </p:nvSpPr>
        <p:spPr/>
        <p:txBody>
          <a:bodyPr/>
          <a:lstStyle/>
          <a:p>
            <a:r>
              <a:rPr lang="en-US" dirty="0"/>
              <a:t>Applications of bi-morph micro cantilevers</a:t>
            </a:r>
          </a:p>
        </p:txBody>
      </p:sp>
      <p:pic>
        <p:nvPicPr>
          <p:cNvPr id="6" name="Picture 5"/>
          <p:cNvPicPr>
            <a:picLocks noChangeAspect="1"/>
          </p:cNvPicPr>
          <p:nvPr/>
        </p:nvPicPr>
        <p:blipFill>
          <a:blip r:embed="rId3"/>
          <a:stretch>
            <a:fillRect/>
          </a:stretch>
        </p:blipFill>
        <p:spPr>
          <a:xfrm>
            <a:off x="12470353" y="2347950"/>
            <a:ext cx="5640564" cy="39705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p:nvPr/>
        </p:nvSpPr>
        <p:spPr>
          <a:xfrm>
            <a:off x="18523029" y="4748860"/>
            <a:ext cx="2783571" cy="1569660"/>
          </a:xfrm>
          <a:prstGeom prst="rect">
            <a:avLst/>
          </a:prstGeom>
          <a:noFill/>
        </p:spPr>
        <p:txBody>
          <a:bodyPr wrap="square" rtlCol="0">
            <a:spAutoFit/>
          </a:bodyPr>
          <a:lstStyle/>
          <a:p>
            <a:r>
              <a:rPr lang="en-US" sz="3200" dirty="0"/>
              <a:t>PhD</a:t>
            </a:r>
          </a:p>
          <a:p>
            <a:r>
              <a:rPr lang="en-US" sz="3200" dirty="0"/>
              <a:t>S. </a:t>
            </a:r>
            <a:r>
              <a:rPr lang="en-US" sz="3200" dirty="0" err="1"/>
              <a:t>Schweizer</a:t>
            </a:r>
            <a:r>
              <a:rPr lang="en-US" sz="3200" dirty="0"/>
              <a:t> EPFL (2001)</a:t>
            </a:r>
          </a:p>
        </p:txBody>
      </p:sp>
      <p:pic>
        <p:nvPicPr>
          <p:cNvPr id="4" name="Picture 3"/>
          <p:cNvPicPr>
            <a:picLocks noChangeAspect="1"/>
          </p:cNvPicPr>
          <p:nvPr/>
        </p:nvPicPr>
        <p:blipFill>
          <a:blip r:embed="rId4"/>
          <a:stretch>
            <a:fillRect/>
          </a:stretch>
        </p:blipFill>
        <p:spPr>
          <a:xfrm>
            <a:off x="12470353" y="6988507"/>
            <a:ext cx="5819689" cy="39044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p:cNvSpPr txBox="1"/>
          <p:nvPr/>
        </p:nvSpPr>
        <p:spPr>
          <a:xfrm>
            <a:off x="18675429" y="9322784"/>
            <a:ext cx="2783571" cy="1569660"/>
          </a:xfrm>
          <a:prstGeom prst="rect">
            <a:avLst/>
          </a:prstGeom>
          <a:noFill/>
        </p:spPr>
        <p:txBody>
          <a:bodyPr wrap="square" rtlCol="0">
            <a:spAutoFit/>
          </a:bodyPr>
          <a:lstStyle/>
          <a:p>
            <a:r>
              <a:rPr lang="en-US" sz="3200" dirty="0"/>
              <a:t>PhD</a:t>
            </a:r>
          </a:p>
          <a:p>
            <a:r>
              <a:rPr lang="en-US" sz="3200" dirty="0"/>
              <a:t>J. </a:t>
            </a:r>
            <a:r>
              <a:rPr lang="en-US" sz="3200" dirty="0" err="1"/>
              <a:t>Henriksson</a:t>
            </a:r>
            <a:endParaRPr lang="en-US" sz="3200" dirty="0"/>
          </a:p>
          <a:p>
            <a:r>
              <a:rPr lang="en-US" sz="3200" dirty="0"/>
              <a:t>EPFL (2015)</a:t>
            </a:r>
          </a:p>
        </p:txBody>
      </p:sp>
    </p:spTree>
    <p:extLst>
      <p:ext uri="{BB962C8B-B14F-4D97-AF65-F5344CB8AC3E}">
        <p14:creationId xmlns:p14="http://schemas.microsoft.com/office/powerpoint/2010/main" val="968121713"/>
      </p:ext>
    </p:extLst>
  </p:cSld>
  <p:clrMapOvr>
    <a:masterClrMapping/>
  </p:clrMapOvr>
  <mc:AlternateContent xmlns:mc="http://schemas.openxmlformats.org/markup-compatibility/2006" xmlns:p14="http://schemas.microsoft.com/office/powerpoint/2010/main">
    <mc:Choice Requires="p14">
      <p:transition spd="slow" p14:dur="2000" advTm="66827"/>
    </mc:Choice>
    <mc:Fallback xmlns="">
      <p:transition xmlns:p14="http://schemas.microsoft.com/office/powerpoint/2010/main" spd="slow" advTm="66827"/>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43056" y="2347950"/>
            <a:ext cx="20311944" cy="8545039"/>
          </a:xfrm>
        </p:spPr>
        <p:txBody>
          <a:bodyPr/>
          <a:lstStyle/>
          <a:p>
            <a:r>
              <a:rPr lang="en-US" sz="3000" b="1" dirty="0"/>
              <a:t>1</a:t>
            </a:r>
            <a:r>
              <a:rPr lang="en-US" sz="3000" b="1" baseline="30000" dirty="0"/>
              <a:t>st</a:t>
            </a:r>
            <a:r>
              <a:rPr lang="en-US" sz="3000" b="1" dirty="0"/>
              <a:t> theory session on Friday 07.03.2025 from 13h-15h</a:t>
            </a:r>
            <a:r>
              <a:rPr lang="fr-CH" sz="3200" dirty="0"/>
              <a:t> </a:t>
            </a:r>
            <a:r>
              <a:rPr lang="en-US" sz="3000" b="1" dirty="0"/>
              <a:t>:</a:t>
            </a:r>
          </a:p>
          <a:p>
            <a:pPr lvl="1"/>
            <a:r>
              <a:rPr lang="en-US" sz="3000" dirty="0"/>
              <a:t>Answer the questions 1-5 available in the instructions on Moodle :</a:t>
            </a:r>
          </a:p>
          <a:p>
            <a:pPr lvl="2"/>
            <a:r>
              <a:rPr lang="en-US" sz="3000" dirty="0">
                <a:solidFill>
                  <a:schemeClr val="tx2"/>
                </a:solidFill>
              </a:rPr>
              <a:t>Topic2-373-Instructions-Spring2025-V1.pdf</a:t>
            </a:r>
          </a:p>
          <a:p>
            <a:pPr lvl="1"/>
            <a:r>
              <a:rPr lang="en-US" sz="3000" dirty="0"/>
              <a:t>Consult the references on Moodle, they can also help you.</a:t>
            </a:r>
          </a:p>
          <a:p>
            <a:pPr marL="941238" lvl="1" indent="0">
              <a:buNone/>
            </a:pPr>
            <a:endParaRPr lang="en-US" sz="3000" dirty="0"/>
          </a:p>
          <a:p>
            <a:r>
              <a:rPr lang="en-US" sz="3000" dirty="0">
                <a:solidFill>
                  <a:srgbClr val="FF0000"/>
                </a:solidFill>
              </a:rPr>
              <a:t>By </a:t>
            </a:r>
            <a:r>
              <a:rPr lang="en-US" sz="3000" b="1" dirty="0">
                <a:solidFill>
                  <a:srgbClr val="FF0000"/>
                </a:solidFill>
              </a:rPr>
              <a:t>Tuesday 11.03.2025 13h</a:t>
            </a:r>
            <a:endParaRPr lang="en-US" sz="3000" dirty="0">
              <a:solidFill>
                <a:srgbClr val="FF0000"/>
              </a:solidFill>
            </a:endParaRPr>
          </a:p>
          <a:p>
            <a:pPr lvl="1"/>
            <a:r>
              <a:rPr lang="en-US" sz="3000" dirty="0">
                <a:solidFill>
                  <a:srgbClr val="FF0000"/>
                </a:solidFill>
              </a:rPr>
              <a:t>Verify if you can run </a:t>
            </a:r>
            <a:r>
              <a:rPr lang="en-US" sz="3000" dirty="0" err="1">
                <a:solidFill>
                  <a:srgbClr val="FF0000"/>
                </a:solidFill>
              </a:rPr>
              <a:t>Klayout</a:t>
            </a:r>
            <a:r>
              <a:rPr lang="en-US" sz="3000" dirty="0">
                <a:solidFill>
                  <a:srgbClr val="FF0000"/>
                </a:solidFill>
              </a:rPr>
              <a:t> your computer</a:t>
            </a:r>
          </a:p>
          <a:p>
            <a:pPr lvl="1"/>
            <a:r>
              <a:rPr lang="en-US" sz="3000" dirty="0">
                <a:solidFill>
                  <a:srgbClr val="FF0000"/>
                </a:solidFill>
              </a:rPr>
              <a:t>Submit a short report with your answers to the questions 1-5 to </a:t>
            </a:r>
            <a:r>
              <a:rPr lang="en-US" sz="3000" dirty="0">
                <a:solidFill>
                  <a:srgbClr val="FF0000"/>
                </a:solidFill>
                <a:hlinkClick r:id="rId3"/>
              </a:rPr>
              <a:t>chenxiang.zhang@epfl.ch</a:t>
            </a:r>
            <a:endParaRPr lang="en-US" sz="3000" dirty="0">
              <a:solidFill>
                <a:srgbClr val="FF0000"/>
              </a:solidFill>
            </a:endParaRPr>
          </a:p>
          <a:p>
            <a:pPr marL="941238" lvl="1" indent="0">
              <a:buNone/>
            </a:pPr>
            <a:endParaRPr lang="en-US" sz="3000" dirty="0"/>
          </a:p>
          <a:p>
            <a:r>
              <a:rPr lang="en-US" sz="3000" b="1" dirty="0"/>
              <a:t>2</a:t>
            </a:r>
            <a:r>
              <a:rPr lang="en-US" sz="3000" b="1" baseline="30000" dirty="0"/>
              <a:t>nd</a:t>
            </a:r>
            <a:r>
              <a:rPr lang="en-US" sz="3000" b="1" dirty="0"/>
              <a:t> design session on Friday 14.03.2024 from 13h-15h</a:t>
            </a:r>
            <a:r>
              <a:rPr lang="en-US" sz="3000" dirty="0"/>
              <a:t>:</a:t>
            </a:r>
          </a:p>
          <a:p>
            <a:pPr lvl="1"/>
            <a:r>
              <a:rPr lang="en-US" sz="3000" dirty="0"/>
              <a:t>Feedback on your answers provided during the lesson</a:t>
            </a:r>
          </a:p>
          <a:p>
            <a:pPr lvl="1"/>
            <a:r>
              <a:rPr lang="en-US" sz="3000" dirty="0"/>
              <a:t>Design of the cantilevers using </a:t>
            </a:r>
            <a:r>
              <a:rPr lang="en-US" sz="3000" dirty="0" err="1"/>
              <a:t>Klayout</a:t>
            </a:r>
            <a:r>
              <a:rPr lang="en-US" sz="3000" dirty="0"/>
              <a:t>, including a </a:t>
            </a:r>
            <a:r>
              <a:rPr lang="en-US" sz="3000" dirty="0" err="1"/>
              <a:t>funcy</a:t>
            </a:r>
            <a:r>
              <a:rPr lang="en-US" sz="3000" dirty="0"/>
              <a:t> design!</a:t>
            </a:r>
          </a:p>
          <a:p>
            <a:pPr lvl="1"/>
            <a:r>
              <a:rPr lang="en-US" sz="3000" dirty="0"/>
              <a:t>Simulation of the KOH etching with ACES</a:t>
            </a:r>
          </a:p>
          <a:p>
            <a:pPr marL="941238" lvl="1" indent="0">
              <a:buNone/>
            </a:pPr>
            <a:endParaRPr lang="en-US" sz="3000" dirty="0"/>
          </a:p>
          <a:p>
            <a:r>
              <a:rPr lang="en-US" sz="3000" dirty="0">
                <a:solidFill>
                  <a:srgbClr val="FF0000"/>
                </a:solidFill>
              </a:rPr>
              <a:t>By </a:t>
            </a:r>
            <a:r>
              <a:rPr lang="en-US" sz="3000" b="1" dirty="0">
                <a:solidFill>
                  <a:srgbClr val="FF0000"/>
                </a:solidFill>
              </a:rPr>
              <a:t>Tuesday 18.03.2024 13h</a:t>
            </a:r>
            <a:r>
              <a:rPr lang="en-US" sz="3000" dirty="0">
                <a:solidFill>
                  <a:srgbClr val="FF0000"/>
                </a:solidFill>
              </a:rPr>
              <a:t>, submit your ACES simulation results and design file .</a:t>
            </a:r>
            <a:r>
              <a:rPr lang="en-US" sz="3000" dirty="0" err="1">
                <a:solidFill>
                  <a:srgbClr val="FF0000"/>
                </a:solidFill>
              </a:rPr>
              <a:t>gds</a:t>
            </a:r>
            <a:r>
              <a:rPr lang="en-US" sz="3000" dirty="0">
                <a:solidFill>
                  <a:srgbClr val="FF0000"/>
                </a:solidFill>
              </a:rPr>
              <a:t> to </a:t>
            </a:r>
            <a:r>
              <a:rPr lang="en-US" sz="3000" dirty="0">
                <a:solidFill>
                  <a:srgbClr val="FF0000"/>
                </a:solidFill>
                <a:hlinkClick r:id="rId3"/>
              </a:rPr>
              <a:t>chenxiang.zhang@epfl.ch</a:t>
            </a:r>
            <a:endParaRPr lang="en-US" sz="3000" dirty="0"/>
          </a:p>
        </p:txBody>
      </p:sp>
      <p:sp>
        <p:nvSpPr>
          <p:cNvPr id="2" name="Title 1"/>
          <p:cNvSpPr>
            <a:spLocks noGrp="1"/>
          </p:cNvSpPr>
          <p:nvPr>
            <p:ph type="title"/>
          </p:nvPr>
        </p:nvSpPr>
        <p:spPr/>
        <p:txBody>
          <a:bodyPr/>
          <a:lstStyle/>
          <a:p>
            <a:r>
              <a:rPr lang="en-US" dirty="0"/>
              <a:t>Preparation Session</a:t>
            </a:r>
          </a:p>
        </p:txBody>
      </p:sp>
      <p:pic>
        <p:nvPicPr>
          <p:cNvPr id="8" name="Picture 5"/>
          <p:cNvPicPr>
            <a:picLocks noChangeAspect="1"/>
          </p:cNvPicPr>
          <p:nvPr/>
        </p:nvPicPr>
        <p:blipFill rotWithShape="1">
          <a:blip r:embed="rId4">
            <a:extLst>
              <a:ext uri="{28A0092B-C50C-407E-A947-70E740481C1C}">
                <a14:useLocalDpi xmlns:a14="http://schemas.microsoft.com/office/drawing/2010/main" val="0"/>
              </a:ext>
            </a:extLst>
          </a:blip>
          <a:srcRect l="16807" t="27450" r="15307" b="17451"/>
          <a:stretch/>
        </p:blipFill>
        <p:spPr bwMode="auto">
          <a:xfrm>
            <a:off x="16049824" y="3191291"/>
            <a:ext cx="3193856" cy="2884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1784183"/>
      </p:ext>
    </p:extLst>
  </p:cSld>
  <p:clrMapOvr>
    <a:masterClrMapping/>
  </p:clrMapOvr>
  <mc:AlternateContent xmlns:mc="http://schemas.openxmlformats.org/markup-compatibility/2006" xmlns:p14="http://schemas.microsoft.com/office/powerpoint/2010/main">
    <mc:Choice Requires="p14">
      <p:transition spd="slow" p14:dur="2000" advTm="66827"/>
    </mc:Choice>
    <mc:Fallback xmlns="">
      <p:transition xmlns:p14="http://schemas.microsoft.com/office/powerpoint/2010/main" spd="slow" advTm="6682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6162" y="1962340"/>
            <a:ext cx="12793544" cy="9310650"/>
          </a:xfrm>
        </p:spPr>
        <p:txBody>
          <a:bodyPr/>
          <a:lstStyle/>
          <a:p>
            <a:r>
              <a:rPr lang="en-US" sz="3400" b="1" dirty="0"/>
              <a:t>Fabrication of the cantilevers in the clean room</a:t>
            </a:r>
          </a:p>
          <a:p>
            <a:pPr lvl="1"/>
            <a:r>
              <a:rPr lang="en-US" sz="3400" dirty="0"/>
              <a:t>Refer to the schedule of the class to know your date/TA</a:t>
            </a:r>
          </a:p>
          <a:p>
            <a:pPr lvl="1"/>
            <a:r>
              <a:rPr lang="en-US" sz="3400" dirty="0"/>
              <a:t>Read the </a:t>
            </a:r>
            <a:r>
              <a:rPr lang="en-US" sz="3400" b="1" dirty="0">
                <a:solidFill>
                  <a:schemeClr val="tx2"/>
                </a:solidFill>
              </a:rPr>
              <a:t>safety instructions </a:t>
            </a:r>
            <a:r>
              <a:rPr lang="en-US" sz="3400" dirty="0"/>
              <a:t>to work in the clean room before your session</a:t>
            </a:r>
          </a:p>
          <a:p>
            <a:pPr lvl="2"/>
            <a:r>
              <a:rPr lang="en-US" dirty="0">
                <a:solidFill>
                  <a:schemeClr val="tx2"/>
                </a:solidFill>
              </a:rPr>
              <a:t>Safety and Behavior in the Cleanroom_15BM+1 </a:t>
            </a:r>
            <a:r>
              <a:rPr lang="en-US" dirty="0" err="1">
                <a:solidFill>
                  <a:schemeClr val="tx2"/>
                </a:solidFill>
              </a:rPr>
              <a:t>TP's.pptx</a:t>
            </a:r>
            <a:endParaRPr lang="en-US" dirty="0">
              <a:solidFill>
                <a:schemeClr val="tx2"/>
              </a:solidFill>
            </a:endParaRPr>
          </a:p>
          <a:p>
            <a:pPr marL="1263652" lvl="2" indent="0">
              <a:buNone/>
            </a:pPr>
            <a:endParaRPr lang="en-US" dirty="0"/>
          </a:p>
          <a:p>
            <a:pPr lvl="1"/>
            <a:r>
              <a:rPr lang="en-US" sz="3400" dirty="0"/>
              <a:t>The </a:t>
            </a:r>
            <a:r>
              <a:rPr lang="en-US" sz="3400" b="1" dirty="0">
                <a:solidFill>
                  <a:schemeClr val="tx2"/>
                </a:solidFill>
              </a:rPr>
              <a:t>instructions</a:t>
            </a:r>
            <a:r>
              <a:rPr lang="en-US" sz="3400" dirty="0">
                <a:solidFill>
                  <a:schemeClr val="tx2"/>
                </a:solidFill>
              </a:rPr>
              <a:t> </a:t>
            </a:r>
            <a:r>
              <a:rPr lang="en-US" sz="3400" dirty="0"/>
              <a:t>file explains the full process</a:t>
            </a:r>
          </a:p>
          <a:p>
            <a:pPr lvl="2"/>
            <a:r>
              <a:rPr lang="en-US" dirty="0">
                <a:solidFill>
                  <a:schemeClr val="tx2"/>
                </a:solidFill>
              </a:rPr>
              <a:t>Topic2-373-Instructions-Spring2025-V1.pdf</a:t>
            </a:r>
          </a:p>
          <a:p>
            <a:pPr lvl="2"/>
            <a:r>
              <a:rPr lang="en-GB" dirty="0"/>
              <a:t>There are questions for you to answer part Q1-Q15 for sessions 3-4 and Q16-Q30 for during the clean room sessions 5-7</a:t>
            </a:r>
          </a:p>
          <a:p>
            <a:pPr marL="1263652" lvl="2" indent="0">
              <a:buNone/>
            </a:pPr>
            <a:endParaRPr lang="en-US" dirty="0"/>
          </a:p>
          <a:p>
            <a:pPr lvl="1"/>
            <a:r>
              <a:rPr lang="en-US" sz="3400" dirty="0"/>
              <a:t>The </a:t>
            </a:r>
            <a:r>
              <a:rPr lang="en-US" sz="3400" b="1" dirty="0">
                <a:solidFill>
                  <a:schemeClr val="tx2"/>
                </a:solidFill>
              </a:rPr>
              <a:t>process flow </a:t>
            </a:r>
            <a:r>
              <a:rPr lang="en-US" sz="3400" dirty="0"/>
              <a:t>file reports the global steps to be done</a:t>
            </a:r>
          </a:p>
          <a:p>
            <a:pPr lvl="2"/>
            <a:r>
              <a:rPr lang="en-US" dirty="0">
                <a:solidFill>
                  <a:schemeClr val="tx2"/>
                </a:solidFill>
              </a:rPr>
              <a:t>Topic2-373-TP-process-flow.pdf</a:t>
            </a:r>
          </a:p>
          <a:p>
            <a:pPr lvl="2"/>
            <a:endParaRPr lang="en-US" dirty="0">
              <a:solidFill>
                <a:schemeClr val="tx2"/>
              </a:solidFill>
            </a:endParaRPr>
          </a:p>
          <a:p>
            <a:pPr lvl="1"/>
            <a:r>
              <a:rPr lang="en-US" sz="3400" dirty="0"/>
              <a:t>The </a:t>
            </a:r>
            <a:r>
              <a:rPr lang="en-US" sz="3400" b="1" dirty="0" err="1">
                <a:solidFill>
                  <a:schemeClr val="tx2"/>
                </a:solidFill>
              </a:rPr>
              <a:t>runcard</a:t>
            </a:r>
            <a:r>
              <a:rPr lang="en-US" sz="3400" dirty="0"/>
              <a:t> file contains the machines and parameters used</a:t>
            </a:r>
          </a:p>
          <a:p>
            <a:pPr lvl="2"/>
            <a:r>
              <a:rPr lang="en-US" dirty="0">
                <a:solidFill>
                  <a:schemeClr val="tx2"/>
                </a:solidFill>
              </a:rPr>
              <a:t>Topic2-373-Runcard_Spring2025_v1.pdf</a:t>
            </a:r>
          </a:p>
        </p:txBody>
      </p:sp>
      <p:sp>
        <p:nvSpPr>
          <p:cNvPr id="2" name="Title 1"/>
          <p:cNvSpPr>
            <a:spLocks noGrp="1"/>
          </p:cNvSpPr>
          <p:nvPr>
            <p:ph type="title"/>
          </p:nvPr>
        </p:nvSpPr>
        <p:spPr/>
        <p:txBody>
          <a:bodyPr/>
          <a:lstStyle/>
          <a:p>
            <a:r>
              <a:rPr lang="en-US" dirty="0"/>
              <a:t>Fabrication Sessions</a:t>
            </a: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77900" y="2023069"/>
            <a:ext cx="7658100" cy="9194800"/>
          </a:xfrm>
          <a:prstGeom prst="rect">
            <a:avLst/>
          </a:prstGeom>
        </p:spPr>
      </p:pic>
    </p:spTree>
    <p:extLst>
      <p:ext uri="{BB962C8B-B14F-4D97-AF65-F5344CB8AC3E}">
        <p14:creationId xmlns:p14="http://schemas.microsoft.com/office/powerpoint/2010/main" val="2467056754"/>
      </p:ext>
    </p:extLst>
  </p:cSld>
  <p:clrMapOvr>
    <a:masterClrMapping/>
  </p:clrMapOvr>
  <mc:AlternateContent xmlns:mc="http://schemas.openxmlformats.org/markup-compatibility/2006" xmlns:p14="http://schemas.microsoft.com/office/powerpoint/2010/main">
    <mc:Choice Requires="p14">
      <p:transition spd="slow" p14:dur="2000" advTm="66827"/>
    </mc:Choice>
    <mc:Fallback xmlns="">
      <p:transition xmlns:p14="http://schemas.microsoft.com/office/powerpoint/2010/main" spd="slow" advTm="6682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OneDrive\Documents\PhD\MOOC\Bimorph\Fabrication\Pictures wafers\Oxides_scaleba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63151" y="4333657"/>
            <a:ext cx="8248650" cy="6879725"/>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3893" y="1899867"/>
            <a:ext cx="5612553" cy="1000654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8" name="Content Placeholder 17"/>
          <p:cNvSpPr>
            <a:spLocks noGrp="1"/>
          </p:cNvSpPr>
          <p:nvPr>
            <p:ph idx="10"/>
          </p:nvPr>
        </p:nvSpPr>
        <p:spPr>
          <a:xfrm>
            <a:off x="7761772" y="1965181"/>
            <a:ext cx="12274002" cy="2330376"/>
          </a:xfrm>
        </p:spPr>
        <p:txBody>
          <a:bodyPr/>
          <a:lstStyle/>
          <a:p>
            <a:r>
              <a:rPr lang="en-US" dirty="0"/>
              <a:t>RCA cleaning</a:t>
            </a:r>
          </a:p>
          <a:p>
            <a:r>
              <a:rPr lang="en-US" dirty="0"/>
              <a:t>Wet oxidation (1100C,1.5 </a:t>
            </a:r>
            <a:r>
              <a:rPr lang="en-US" dirty="0" err="1"/>
              <a:t>μm</a:t>
            </a:r>
            <a:r>
              <a:rPr lang="en-US" dirty="0"/>
              <a:t>)	</a:t>
            </a:r>
          </a:p>
        </p:txBody>
      </p:sp>
      <p:sp>
        <p:nvSpPr>
          <p:cNvPr id="2" name="Title 1"/>
          <p:cNvSpPr>
            <a:spLocks noGrp="1"/>
          </p:cNvSpPr>
          <p:nvPr>
            <p:ph type="title"/>
          </p:nvPr>
        </p:nvSpPr>
        <p:spPr/>
        <p:txBody>
          <a:bodyPr/>
          <a:lstStyle/>
          <a:p>
            <a:r>
              <a:rPr lang="en-US" dirty="0"/>
              <a:t>Step 1: Wafer prep and wet oxidation</a:t>
            </a:r>
          </a:p>
        </p:txBody>
      </p:sp>
      <p:sp>
        <p:nvSpPr>
          <p:cNvPr id="22" name="Rectangle 21"/>
          <p:cNvSpPr/>
          <p:nvPr/>
        </p:nvSpPr>
        <p:spPr>
          <a:xfrm>
            <a:off x="786809" y="2931463"/>
            <a:ext cx="5825603" cy="1124752"/>
          </a:xfrm>
          <a:prstGeom prst="rect">
            <a:avLst/>
          </a:prstGeom>
          <a:noFill/>
          <a:ln w="38100" cmpd="sng">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4497050" y="3532995"/>
            <a:ext cx="1676400" cy="523220"/>
          </a:xfrm>
          <a:prstGeom prst="rect">
            <a:avLst/>
          </a:prstGeom>
        </p:spPr>
        <p:txBody>
          <a:bodyPr wrap="square" rtlCol="0">
            <a:spAutoFit/>
          </a:bodyPr>
          <a:lstStyle/>
          <a:p>
            <a:r>
              <a:rPr lang="en-US" sz="2800" dirty="0"/>
              <a:t>100 nm</a:t>
            </a:r>
          </a:p>
        </p:txBody>
      </p:sp>
      <p:sp>
        <p:nvSpPr>
          <p:cNvPr id="9" name="TextBox 8"/>
          <p:cNvSpPr txBox="1"/>
          <p:nvPr/>
        </p:nvSpPr>
        <p:spPr>
          <a:xfrm>
            <a:off x="18611850" y="5089240"/>
            <a:ext cx="1676400" cy="523220"/>
          </a:xfrm>
          <a:prstGeom prst="rect">
            <a:avLst/>
          </a:prstGeom>
          <a:noFill/>
        </p:spPr>
        <p:txBody>
          <a:bodyPr wrap="square" rtlCol="0">
            <a:spAutoFit/>
          </a:bodyPr>
          <a:lstStyle/>
          <a:p>
            <a:r>
              <a:rPr lang="en-US" sz="2800" dirty="0"/>
              <a:t>200 nm</a:t>
            </a:r>
          </a:p>
        </p:txBody>
      </p:sp>
      <p:sp>
        <p:nvSpPr>
          <p:cNvPr id="15" name="TextBox 14"/>
          <p:cNvSpPr txBox="1"/>
          <p:nvPr/>
        </p:nvSpPr>
        <p:spPr>
          <a:xfrm>
            <a:off x="18611850" y="9613860"/>
            <a:ext cx="1676400" cy="523220"/>
          </a:xfrm>
          <a:prstGeom prst="rect">
            <a:avLst/>
          </a:prstGeom>
          <a:noFill/>
        </p:spPr>
        <p:txBody>
          <a:bodyPr wrap="square" rtlCol="0">
            <a:spAutoFit/>
          </a:bodyPr>
          <a:lstStyle/>
          <a:p>
            <a:r>
              <a:rPr lang="en-US" sz="2800" dirty="0"/>
              <a:t>500 nm</a:t>
            </a:r>
          </a:p>
        </p:txBody>
      </p:sp>
      <p:sp>
        <p:nvSpPr>
          <p:cNvPr id="16" name="TextBox 15"/>
          <p:cNvSpPr txBox="1"/>
          <p:nvPr/>
        </p:nvSpPr>
        <p:spPr>
          <a:xfrm>
            <a:off x="8142772" y="5498150"/>
            <a:ext cx="1676400" cy="523220"/>
          </a:xfrm>
          <a:prstGeom prst="rect">
            <a:avLst/>
          </a:prstGeom>
          <a:noFill/>
        </p:spPr>
        <p:txBody>
          <a:bodyPr wrap="square" rtlCol="0">
            <a:spAutoFit/>
          </a:bodyPr>
          <a:lstStyle/>
          <a:p>
            <a:r>
              <a:rPr lang="en-US" sz="2800" dirty="0"/>
              <a:t>10 µm</a:t>
            </a:r>
          </a:p>
        </p:txBody>
      </p:sp>
      <p:sp>
        <p:nvSpPr>
          <p:cNvPr id="17" name="TextBox 16"/>
          <p:cNvSpPr txBox="1"/>
          <p:nvPr/>
        </p:nvSpPr>
        <p:spPr>
          <a:xfrm>
            <a:off x="18487898" y="7510033"/>
            <a:ext cx="1800352" cy="523220"/>
          </a:xfrm>
          <a:prstGeom prst="rect">
            <a:avLst/>
          </a:prstGeom>
          <a:noFill/>
        </p:spPr>
        <p:txBody>
          <a:bodyPr wrap="square" rtlCol="0">
            <a:spAutoFit/>
          </a:bodyPr>
          <a:lstStyle/>
          <a:p>
            <a:r>
              <a:rPr lang="en-US" sz="2800" dirty="0"/>
              <a:t>No SiO2</a:t>
            </a:r>
          </a:p>
        </p:txBody>
      </p:sp>
      <p:sp>
        <p:nvSpPr>
          <p:cNvPr id="19" name="TextBox 18"/>
          <p:cNvSpPr txBox="1"/>
          <p:nvPr/>
        </p:nvSpPr>
        <p:spPr>
          <a:xfrm>
            <a:off x="8069680" y="8943330"/>
            <a:ext cx="1191728" cy="523220"/>
          </a:xfrm>
          <a:prstGeom prst="rect">
            <a:avLst/>
          </a:prstGeom>
          <a:noFill/>
        </p:spPr>
        <p:txBody>
          <a:bodyPr wrap="square" rtlCol="0">
            <a:spAutoFit/>
          </a:bodyPr>
          <a:lstStyle/>
          <a:p>
            <a:r>
              <a:rPr lang="en-US" sz="2800" dirty="0"/>
              <a:t>2 µm</a:t>
            </a:r>
          </a:p>
        </p:txBody>
      </p:sp>
      <p:sp>
        <p:nvSpPr>
          <p:cNvPr id="20" name="TextBox 19"/>
          <p:cNvSpPr txBox="1"/>
          <p:nvPr/>
        </p:nvSpPr>
        <p:spPr>
          <a:xfrm>
            <a:off x="12622630" y="11468847"/>
            <a:ext cx="1191728" cy="523220"/>
          </a:xfrm>
          <a:prstGeom prst="rect">
            <a:avLst/>
          </a:prstGeom>
          <a:noFill/>
        </p:spPr>
        <p:txBody>
          <a:bodyPr wrap="square" rtlCol="0">
            <a:spAutoFit/>
          </a:bodyPr>
          <a:lstStyle/>
          <a:p>
            <a:r>
              <a:rPr lang="en-US" sz="2800" dirty="0"/>
              <a:t>1 µm</a:t>
            </a:r>
          </a:p>
        </p:txBody>
      </p:sp>
      <p:cxnSp>
        <p:nvCxnSpPr>
          <p:cNvPr id="5" name="Straight Connector 4"/>
          <p:cNvCxnSpPr/>
          <p:nvPr/>
        </p:nvCxnSpPr>
        <p:spPr>
          <a:xfrm flipH="1">
            <a:off x="14678025" y="4056215"/>
            <a:ext cx="447676" cy="926025"/>
          </a:xfrm>
          <a:prstGeom prst="line">
            <a:avLst/>
          </a:prstGeom>
          <a:ln w="28575">
            <a:solidFill>
              <a:schemeClr val="tx1"/>
            </a:solidFill>
          </a:ln>
          <a:effectLst/>
        </p:spPr>
        <p:style>
          <a:lnRef idx="2">
            <a:schemeClr val="dk1"/>
          </a:lnRef>
          <a:fillRef idx="0">
            <a:schemeClr val="dk1"/>
          </a:fillRef>
          <a:effectRef idx="1">
            <a:schemeClr val="dk1"/>
          </a:effectRef>
          <a:fontRef idx="minor">
            <a:schemeClr val="tx1"/>
          </a:fontRef>
        </p:style>
      </p:cxnSp>
      <p:cxnSp>
        <p:nvCxnSpPr>
          <p:cNvPr id="8" name="Straight Connector 7"/>
          <p:cNvCxnSpPr/>
          <p:nvPr/>
        </p:nvCxnSpPr>
        <p:spPr>
          <a:xfrm flipH="1">
            <a:off x="16840200" y="5505460"/>
            <a:ext cx="1771650" cy="662305"/>
          </a:xfrm>
          <a:prstGeom prst="line">
            <a:avLst/>
          </a:prstGeom>
          <a:ln w="28575">
            <a:solidFill>
              <a:schemeClr val="tx1"/>
            </a:solidFill>
          </a:ln>
          <a:effectLst/>
        </p:spPr>
        <p:style>
          <a:lnRef idx="2">
            <a:schemeClr val="dk1"/>
          </a:lnRef>
          <a:fillRef idx="0">
            <a:schemeClr val="dk1"/>
          </a:fillRef>
          <a:effectRef idx="1">
            <a:schemeClr val="dk1"/>
          </a:effectRef>
          <a:fontRef idx="minor">
            <a:schemeClr val="tx1"/>
          </a:fontRef>
        </p:style>
      </p:cxnSp>
      <p:cxnSp>
        <p:nvCxnSpPr>
          <p:cNvPr id="23" name="Straight Connector 22"/>
          <p:cNvCxnSpPr>
            <a:stCxn id="17" idx="1"/>
          </p:cNvCxnSpPr>
          <p:nvPr/>
        </p:nvCxnSpPr>
        <p:spPr>
          <a:xfrm flipH="1">
            <a:off x="14497052" y="7771643"/>
            <a:ext cx="3990846" cy="0"/>
          </a:xfrm>
          <a:prstGeom prst="line">
            <a:avLst/>
          </a:prstGeom>
          <a:ln w="28575">
            <a:solidFill>
              <a:schemeClr val="tx1"/>
            </a:solidFill>
          </a:ln>
          <a:effectLst/>
        </p:spPr>
        <p:style>
          <a:lnRef idx="2">
            <a:schemeClr val="dk1"/>
          </a:lnRef>
          <a:fillRef idx="0">
            <a:schemeClr val="dk1"/>
          </a:fillRef>
          <a:effectRef idx="1">
            <a:schemeClr val="dk1"/>
          </a:effectRef>
          <a:fontRef idx="minor">
            <a:schemeClr val="tx1"/>
          </a:fontRef>
        </p:style>
      </p:cxnSp>
      <p:cxnSp>
        <p:nvCxnSpPr>
          <p:cNvPr id="25" name="Straight Connector 24"/>
          <p:cNvCxnSpPr>
            <a:stCxn id="15" idx="1"/>
          </p:cNvCxnSpPr>
          <p:nvPr/>
        </p:nvCxnSpPr>
        <p:spPr>
          <a:xfrm flipH="1" flipV="1">
            <a:off x="17564100" y="9466550"/>
            <a:ext cx="1047750" cy="408920"/>
          </a:xfrm>
          <a:prstGeom prst="line">
            <a:avLst/>
          </a:prstGeom>
          <a:ln w="28575">
            <a:solidFill>
              <a:schemeClr val="tx1"/>
            </a:solidFill>
          </a:ln>
          <a:effectLst/>
        </p:spPr>
        <p:style>
          <a:lnRef idx="2">
            <a:schemeClr val="dk1"/>
          </a:lnRef>
          <a:fillRef idx="0">
            <a:schemeClr val="dk1"/>
          </a:fillRef>
          <a:effectRef idx="1">
            <a:schemeClr val="dk1"/>
          </a:effectRef>
          <a:fontRef idx="minor">
            <a:schemeClr val="tx1"/>
          </a:fontRef>
        </p:style>
      </p:cxnSp>
      <p:cxnSp>
        <p:nvCxnSpPr>
          <p:cNvPr id="29" name="Straight Connector 28"/>
          <p:cNvCxnSpPr/>
          <p:nvPr/>
        </p:nvCxnSpPr>
        <p:spPr>
          <a:xfrm flipH="1">
            <a:off x="13011150" y="10630662"/>
            <a:ext cx="803208" cy="838185"/>
          </a:xfrm>
          <a:prstGeom prst="line">
            <a:avLst/>
          </a:prstGeom>
          <a:ln w="28575">
            <a:solidFill>
              <a:schemeClr val="tx1"/>
            </a:solidFill>
          </a:ln>
          <a:effectLst/>
        </p:spPr>
        <p:style>
          <a:lnRef idx="2">
            <a:schemeClr val="dk1"/>
          </a:lnRef>
          <a:fillRef idx="0">
            <a:schemeClr val="dk1"/>
          </a:fillRef>
          <a:effectRef idx="1">
            <a:schemeClr val="dk1"/>
          </a:effectRef>
          <a:fontRef idx="minor">
            <a:schemeClr val="tx1"/>
          </a:fontRef>
        </p:style>
      </p:cxnSp>
      <p:cxnSp>
        <p:nvCxnSpPr>
          <p:cNvPr id="31" name="Straight Connector 30"/>
          <p:cNvCxnSpPr>
            <a:endCxn id="19" idx="3"/>
          </p:cNvCxnSpPr>
          <p:nvPr/>
        </p:nvCxnSpPr>
        <p:spPr>
          <a:xfrm flipH="1">
            <a:off x="9261408" y="9047455"/>
            <a:ext cx="1195939" cy="157485"/>
          </a:xfrm>
          <a:prstGeom prst="line">
            <a:avLst/>
          </a:prstGeom>
          <a:ln w="28575">
            <a:solidFill>
              <a:schemeClr val="tx1"/>
            </a:solidFill>
          </a:ln>
          <a:effectLst/>
        </p:spPr>
        <p:style>
          <a:lnRef idx="2">
            <a:schemeClr val="dk1"/>
          </a:lnRef>
          <a:fillRef idx="0">
            <a:schemeClr val="dk1"/>
          </a:fillRef>
          <a:effectRef idx="1">
            <a:schemeClr val="dk1"/>
          </a:effectRef>
          <a:fontRef idx="minor">
            <a:schemeClr val="tx1"/>
          </a:fontRef>
        </p:style>
      </p:cxnSp>
      <p:cxnSp>
        <p:nvCxnSpPr>
          <p:cNvPr id="33" name="Straight Connector 32"/>
          <p:cNvCxnSpPr/>
          <p:nvPr/>
        </p:nvCxnSpPr>
        <p:spPr>
          <a:xfrm flipH="1" flipV="1">
            <a:off x="9324976" y="5820430"/>
            <a:ext cx="1276350" cy="694670"/>
          </a:xfrm>
          <a:prstGeom prst="line">
            <a:avLst/>
          </a:prstGeom>
          <a:ln w="28575">
            <a:solidFill>
              <a:schemeClr val="tx1"/>
            </a:solidFill>
          </a:ln>
          <a:effectLst/>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757815909"/>
      </p:ext>
    </p:extLst>
  </p:cSld>
  <p:clrMapOvr>
    <a:masterClrMapping/>
  </p:clrMapOvr>
  <mc:AlternateContent xmlns:mc="http://schemas.openxmlformats.org/markup-compatibility/2006" xmlns:p14="http://schemas.microsoft.com/office/powerpoint/2010/main">
    <mc:Choice Requires="p14">
      <p:transition spd="slow" p14:dur="2000" advTm="155781"/>
    </mc:Choice>
    <mc:Fallback xmlns="">
      <p:transition xmlns:p14="http://schemas.microsoft.com/office/powerpoint/2010/main" spd="slow" advTm="155781"/>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893" y="1899867"/>
            <a:ext cx="5612553" cy="1000654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8" name="Content Placeholder 17"/>
          <p:cNvSpPr>
            <a:spLocks noGrp="1"/>
          </p:cNvSpPr>
          <p:nvPr>
            <p:ph idx="10"/>
          </p:nvPr>
        </p:nvSpPr>
        <p:spPr>
          <a:xfrm>
            <a:off x="7761772" y="1965181"/>
            <a:ext cx="12274002" cy="2330376"/>
          </a:xfrm>
        </p:spPr>
        <p:txBody>
          <a:bodyPr/>
          <a:lstStyle/>
          <a:p>
            <a:r>
              <a:rPr lang="en-US" dirty="0"/>
              <a:t>Physical vapor deposition (high vacuum)</a:t>
            </a:r>
          </a:p>
          <a:p>
            <a:r>
              <a:rPr lang="en-US" dirty="0"/>
              <a:t>Cr thickness: 500 nm</a:t>
            </a:r>
          </a:p>
          <a:p>
            <a:r>
              <a:rPr lang="en-US" dirty="0"/>
              <a:t>E-beam source</a:t>
            </a:r>
          </a:p>
        </p:txBody>
      </p:sp>
      <p:sp>
        <p:nvSpPr>
          <p:cNvPr id="2" name="Title 1"/>
          <p:cNvSpPr>
            <a:spLocks noGrp="1"/>
          </p:cNvSpPr>
          <p:nvPr>
            <p:ph type="title"/>
          </p:nvPr>
        </p:nvSpPr>
        <p:spPr/>
        <p:txBody>
          <a:bodyPr/>
          <a:lstStyle/>
          <a:p>
            <a:r>
              <a:rPr lang="en-US" dirty="0"/>
              <a:t>Step 2: metal deposition by PVD</a:t>
            </a:r>
          </a:p>
        </p:txBody>
      </p:sp>
      <p:sp>
        <p:nvSpPr>
          <p:cNvPr id="22" name="Rectangle 21"/>
          <p:cNvSpPr/>
          <p:nvPr/>
        </p:nvSpPr>
        <p:spPr>
          <a:xfrm>
            <a:off x="786809" y="4228628"/>
            <a:ext cx="5825603" cy="1124752"/>
          </a:xfrm>
          <a:prstGeom prst="rect">
            <a:avLst/>
          </a:prstGeom>
          <a:noFill/>
          <a:ln w="38100" cmpd="sng">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163775" y="5061098"/>
            <a:ext cx="6036953" cy="55927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 name="Picture 4"/>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4882720" y="5061098"/>
            <a:ext cx="6039364" cy="5592724"/>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TextBox 10"/>
          <p:cNvSpPr txBox="1"/>
          <p:nvPr/>
        </p:nvSpPr>
        <p:spPr>
          <a:xfrm>
            <a:off x="9077003" y="10568763"/>
            <a:ext cx="4210493" cy="677108"/>
          </a:xfrm>
          <a:prstGeom prst="rect">
            <a:avLst/>
          </a:prstGeom>
          <a:noFill/>
        </p:spPr>
        <p:txBody>
          <a:bodyPr wrap="square" rtlCol="0">
            <a:spAutoFit/>
          </a:bodyPr>
          <a:lstStyle/>
          <a:p>
            <a:pPr algn="ctr"/>
            <a:r>
              <a:rPr lang="en-US" sz="3800" dirty="0">
                <a:latin typeface="Arial Narrow" panose="020B0606020202030204" pitchFamily="34" charset="0"/>
              </a:rPr>
              <a:t>Silicon dioxide</a:t>
            </a:r>
          </a:p>
        </p:txBody>
      </p:sp>
      <p:sp>
        <p:nvSpPr>
          <p:cNvPr id="12" name="TextBox 11"/>
          <p:cNvSpPr txBox="1"/>
          <p:nvPr/>
        </p:nvSpPr>
        <p:spPr>
          <a:xfrm>
            <a:off x="15798765" y="10568763"/>
            <a:ext cx="4210493" cy="677108"/>
          </a:xfrm>
          <a:prstGeom prst="rect">
            <a:avLst/>
          </a:prstGeom>
          <a:noFill/>
        </p:spPr>
        <p:txBody>
          <a:bodyPr wrap="square" rtlCol="0">
            <a:spAutoFit/>
          </a:bodyPr>
          <a:lstStyle/>
          <a:p>
            <a:pPr algn="ctr"/>
            <a:r>
              <a:rPr lang="en-US" sz="3800" dirty="0">
                <a:latin typeface="Arial Narrow" panose="020B0606020202030204" pitchFamily="34" charset="0"/>
              </a:rPr>
              <a:t>Chromium</a:t>
            </a:r>
          </a:p>
        </p:txBody>
      </p:sp>
    </p:spTree>
    <p:extLst>
      <p:ext uri="{BB962C8B-B14F-4D97-AF65-F5344CB8AC3E}">
        <p14:creationId xmlns:p14="http://schemas.microsoft.com/office/powerpoint/2010/main" val="2101379183"/>
      </p:ext>
    </p:extLst>
  </p:cSld>
  <p:clrMapOvr>
    <a:masterClrMapping/>
  </p:clrMapOvr>
  <mc:AlternateContent xmlns:mc="http://schemas.openxmlformats.org/markup-compatibility/2006" xmlns:p14="http://schemas.microsoft.com/office/powerpoint/2010/main">
    <mc:Choice Requires="p14">
      <p:transition spd="slow" p14:dur="2000" advTm="71333"/>
    </mc:Choice>
    <mc:Fallback xmlns="">
      <p:transition xmlns:p14="http://schemas.microsoft.com/office/powerpoint/2010/main" spd="slow" advTm="71333"/>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893" y="1899867"/>
            <a:ext cx="5612553" cy="1000654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8" name="Content Placeholder 17"/>
          <p:cNvSpPr>
            <a:spLocks noGrp="1"/>
          </p:cNvSpPr>
          <p:nvPr>
            <p:ph idx="10"/>
          </p:nvPr>
        </p:nvSpPr>
        <p:spPr>
          <a:xfrm>
            <a:off x="7761772" y="1965180"/>
            <a:ext cx="12274002" cy="2825823"/>
          </a:xfrm>
        </p:spPr>
        <p:txBody>
          <a:bodyPr/>
          <a:lstStyle/>
          <a:p>
            <a:r>
              <a:rPr lang="en-US" dirty="0"/>
              <a:t>Spin coating of photoresist</a:t>
            </a:r>
          </a:p>
          <a:p>
            <a:r>
              <a:rPr lang="en-US" dirty="0"/>
              <a:t>UV exposure through mask</a:t>
            </a:r>
          </a:p>
          <a:p>
            <a:r>
              <a:rPr lang="en-US" dirty="0"/>
              <a:t>Development</a:t>
            </a:r>
          </a:p>
        </p:txBody>
      </p:sp>
      <p:sp>
        <p:nvSpPr>
          <p:cNvPr id="2" name="Title 1"/>
          <p:cNvSpPr>
            <a:spLocks noGrp="1"/>
          </p:cNvSpPr>
          <p:nvPr>
            <p:ph type="title"/>
          </p:nvPr>
        </p:nvSpPr>
        <p:spPr/>
        <p:txBody>
          <a:bodyPr/>
          <a:lstStyle/>
          <a:p>
            <a:r>
              <a:rPr lang="en-US" dirty="0"/>
              <a:t>Step 3: Photolithography to pattern the heaters</a:t>
            </a:r>
          </a:p>
        </p:txBody>
      </p:sp>
      <p:sp>
        <p:nvSpPr>
          <p:cNvPr id="22" name="Rectangle 21"/>
          <p:cNvSpPr/>
          <p:nvPr/>
        </p:nvSpPr>
        <p:spPr>
          <a:xfrm>
            <a:off x="786809" y="5547058"/>
            <a:ext cx="5825603" cy="1124752"/>
          </a:xfrm>
          <a:prstGeom prst="rect">
            <a:avLst/>
          </a:prstGeom>
          <a:noFill/>
          <a:ln w="38100" cmpd="sng">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167126" y="5061098"/>
            <a:ext cx="6030251" cy="55927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2" name="TextBox 11"/>
          <p:cNvSpPr txBox="1"/>
          <p:nvPr/>
        </p:nvSpPr>
        <p:spPr>
          <a:xfrm>
            <a:off x="9077003" y="10568763"/>
            <a:ext cx="4210493" cy="677108"/>
          </a:xfrm>
          <a:prstGeom prst="rect">
            <a:avLst/>
          </a:prstGeom>
          <a:noFill/>
        </p:spPr>
        <p:txBody>
          <a:bodyPr wrap="square" rtlCol="0">
            <a:spAutoFit/>
          </a:bodyPr>
          <a:lstStyle/>
          <a:p>
            <a:pPr algn="ctr"/>
            <a:r>
              <a:rPr lang="en-US" sz="3800" dirty="0">
                <a:latin typeface="Arial Narrow" panose="020B0606020202030204" pitchFamily="34" charset="0"/>
              </a:rPr>
              <a:t>Design</a:t>
            </a:r>
          </a:p>
        </p:txBody>
      </p:sp>
      <p:sp>
        <p:nvSpPr>
          <p:cNvPr id="13" name="TextBox 12"/>
          <p:cNvSpPr txBox="1"/>
          <p:nvPr/>
        </p:nvSpPr>
        <p:spPr>
          <a:xfrm>
            <a:off x="15798765" y="10568763"/>
            <a:ext cx="4210493" cy="677108"/>
          </a:xfrm>
          <a:prstGeom prst="rect">
            <a:avLst/>
          </a:prstGeom>
          <a:noFill/>
        </p:spPr>
        <p:txBody>
          <a:bodyPr wrap="square" rtlCol="0">
            <a:spAutoFit/>
          </a:bodyPr>
          <a:lstStyle/>
          <a:p>
            <a:pPr algn="ctr"/>
            <a:r>
              <a:rPr lang="en-US" sz="3800" dirty="0">
                <a:latin typeface="Arial Narrow" panose="020B0606020202030204" pitchFamily="34" charset="0"/>
              </a:rPr>
              <a:t>Fabricated result</a:t>
            </a:r>
          </a:p>
        </p:txBody>
      </p:sp>
      <p:pic>
        <p:nvPicPr>
          <p:cNvPr id="5124" name="Picture 4" descr="C:\OneDrive\Documents\PhD\MOOC\Bimorph\Students pictures\Step1_5x_scalebar.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81045" y="5061098"/>
            <a:ext cx="6042715" cy="559272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827545309"/>
      </p:ext>
    </p:extLst>
  </p:cSld>
  <p:clrMapOvr>
    <a:masterClrMapping/>
  </p:clrMapOvr>
  <mc:AlternateContent xmlns:mc="http://schemas.openxmlformats.org/markup-compatibility/2006" xmlns:p14="http://schemas.microsoft.com/office/powerpoint/2010/main">
    <mc:Choice Requires="p14">
      <p:transition spd="slow" p14:dur="2000" advTm="67065"/>
    </mc:Choice>
    <mc:Fallback xmlns="">
      <p:transition xmlns:p14="http://schemas.microsoft.com/office/powerpoint/2010/main" spd="slow" advTm="67065"/>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42.8|14.2"/>
</p:tagLst>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1862</TotalTime>
  <Words>3892</Words>
  <Application>Microsoft Office PowerPoint</Application>
  <PresentationFormat>Custom</PresentationFormat>
  <Paragraphs>275</Paragraphs>
  <Slides>24</Slides>
  <Notes>22</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HelveticaNeueLT Pro 55 Roman</vt:lpstr>
      <vt:lpstr>Lucida Grande</vt:lpstr>
      <vt:lpstr>Arial</vt:lpstr>
      <vt:lpstr>Arial Narrow</vt:lpstr>
      <vt:lpstr>Calibri</vt:lpstr>
      <vt:lpstr>Cambria Math</vt:lpstr>
      <vt:lpstr>Impact</vt:lpstr>
      <vt:lpstr>Verdana</vt:lpstr>
      <vt:lpstr>Wingdings</vt:lpstr>
      <vt:lpstr>Thème Office</vt:lpstr>
      <vt:lpstr>Thermal microactuator -- Theory</vt:lpstr>
      <vt:lpstr>Physical principles of a bi-morph</vt:lpstr>
      <vt:lpstr>Scaling bi-morph to the micrometer</vt:lpstr>
      <vt:lpstr>Applications of bi-morph micro cantilevers</vt:lpstr>
      <vt:lpstr>Preparation Session</vt:lpstr>
      <vt:lpstr>Fabrication Sessions</vt:lpstr>
      <vt:lpstr>Step 1: Wafer prep and wet oxidation</vt:lpstr>
      <vt:lpstr>Step 2: metal deposition by PVD</vt:lpstr>
      <vt:lpstr>Step 3: Photolithography to pattern the heaters</vt:lpstr>
      <vt:lpstr>Step 4: Chrome etch</vt:lpstr>
      <vt:lpstr>Step 5: Photolithography to pattern the beams</vt:lpstr>
      <vt:lpstr>Step 6: SiO2 etch</vt:lpstr>
      <vt:lpstr>Step 7: Silicon etch</vt:lpstr>
      <vt:lpstr>Full wafer after finished bi-morph microfabrication</vt:lpstr>
      <vt:lpstr>Characterization session</vt:lpstr>
      <vt:lpstr>Thermo-mechanical characterization</vt:lpstr>
      <vt:lpstr>Final report</vt:lpstr>
      <vt:lpstr>Before the theory session</vt:lpstr>
      <vt:lpstr>Theory</vt:lpstr>
      <vt:lpstr>Theory</vt:lpstr>
      <vt:lpstr>Questions session - Hint</vt:lpstr>
      <vt:lpstr>Theory</vt:lpstr>
      <vt:lpstr>Theory – question 5</vt:lpstr>
      <vt:lpstr>Theory – test softwares for next session</vt:lpstr>
    </vt:vector>
  </TitlesOfParts>
  <Company>EPFL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MOOCs Media Training</dc:title>
  <dc:creator>matthieu.ruegg@epfl.ch</dc:creator>
  <cp:keywords>MOOCs, Media Training</cp:keywords>
  <cp:lastModifiedBy>陈翔</cp:lastModifiedBy>
  <cp:revision>1915</cp:revision>
  <cp:lastPrinted>2016-02-03T11:31:29Z</cp:lastPrinted>
  <dcterms:created xsi:type="dcterms:W3CDTF">2011-05-09T14:50:50Z</dcterms:created>
  <dcterms:modified xsi:type="dcterms:W3CDTF">2025-03-07T11:52:46Z</dcterms:modified>
</cp:coreProperties>
</file>